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96" r:id="rId4"/>
    <p:sldId id="297" r:id="rId5"/>
    <p:sldId id="265" r:id="rId6"/>
    <p:sldId id="271" r:id="rId7"/>
    <p:sldId id="298" r:id="rId8"/>
    <p:sldId id="272" r:id="rId9"/>
    <p:sldId id="301" r:id="rId10"/>
    <p:sldId id="302" r:id="rId11"/>
    <p:sldId id="258" r:id="rId12"/>
    <p:sldId id="259" r:id="rId13"/>
    <p:sldId id="262" r:id="rId14"/>
    <p:sldId id="263" r:id="rId15"/>
    <p:sldId id="264" r:id="rId16"/>
    <p:sldId id="266" r:id="rId17"/>
    <p:sldId id="299" r:id="rId18"/>
    <p:sldId id="300" r:id="rId19"/>
    <p:sldId id="267" r:id="rId20"/>
    <p:sldId id="268" r:id="rId21"/>
    <p:sldId id="269" r:id="rId22"/>
    <p:sldId id="270" r:id="rId23"/>
    <p:sldId id="303" r:id="rId24"/>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000"/>
    <a:srgbClr val="ED7D6A"/>
    <a:srgbClr val="FF3A64"/>
    <a:srgbClr val="FCBA2F"/>
    <a:srgbClr val="5FC5B9"/>
    <a:srgbClr val="131313"/>
    <a:srgbClr val="76A358"/>
    <a:srgbClr val="433F33"/>
    <a:srgbClr val="9A9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29" autoAdjust="0"/>
    <p:restoredTop sz="94660"/>
  </p:normalViewPr>
  <p:slideViewPr>
    <p:cSldViewPr snapToGrid="0">
      <p:cViewPr>
        <p:scale>
          <a:sx n="76" d="100"/>
          <a:sy n="76" d="100"/>
        </p:scale>
        <p:origin x="-1590" y="-66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C8DFC-F255-4569-B521-1038577A1359}" type="datetimeFigureOut">
              <a:rPr lang="tr-TR" smtClean="0"/>
              <a:t>24.10.2019</a:t>
            </a:fld>
            <a:endParaRPr lang="tr-TR"/>
          </a:p>
        </p:txBody>
      </p:sp>
      <p:sp>
        <p:nvSpPr>
          <p:cNvPr id="4" name="Slayt Görüntüsü Yer Tutucusu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52C40-1380-45A4-8A01-F38A64B121D5}" type="slidenum">
              <a:rPr lang="tr-TR" smtClean="0"/>
              <a:t>‹#›</a:t>
            </a:fld>
            <a:endParaRPr lang="tr-TR"/>
          </a:p>
        </p:txBody>
      </p:sp>
    </p:spTree>
    <p:extLst>
      <p:ext uri="{BB962C8B-B14F-4D97-AF65-F5344CB8AC3E}">
        <p14:creationId xmlns:p14="http://schemas.microsoft.com/office/powerpoint/2010/main" val="316060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1145DEE-D7B8-4B80-A799-E5FBCD90AB0F}" type="datetimeFigureOut">
              <a:rPr lang="tr-TR" smtClean="0"/>
              <a:t>24.10.2019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CDC5E1-D00A-481C-BA7F-F38D89915FA6}" type="slidenum">
              <a:rPr lang="tr-TR" smtClean="0"/>
              <a:t>‹#›</a:t>
            </a:fld>
            <a:endParaRPr lang="tr-TR"/>
          </a:p>
        </p:txBody>
      </p:sp>
    </p:spTree>
    <p:extLst>
      <p:ext uri="{BB962C8B-B14F-4D97-AF65-F5344CB8AC3E}">
        <p14:creationId xmlns:p14="http://schemas.microsoft.com/office/powerpoint/2010/main" val="996637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145DEE-D7B8-4B80-A799-E5FBCD90AB0F}" type="datetimeFigureOut">
              <a:rPr lang="tr-TR" smtClean="0"/>
              <a:t>24.10.2019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CDC5E1-D00A-481C-BA7F-F38D89915FA6}" type="slidenum">
              <a:rPr lang="tr-TR" smtClean="0"/>
              <a:t>‹#›</a:t>
            </a:fld>
            <a:endParaRPr lang="tr-TR"/>
          </a:p>
        </p:txBody>
      </p:sp>
    </p:spTree>
    <p:extLst>
      <p:ext uri="{BB962C8B-B14F-4D97-AF65-F5344CB8AC3E}">
        <p14:creationId xmlns:p14="http://schemas.microsoft.com/office/powerpoint/2010/main" val="231343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145DEE-D7B8-4B80-A799-E5FBCD90AB0F}" type="datetimeFigureOut">
              <a:rPr lang="tr-TR" smtClean="0"/>
              <a:t>24.10.2019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CDC5E1-D00A-481C-BA7F-F38D89915FA6}" type="slidenum">
              <a:rPr lang="tr-TR" smtClean="0"/>
              <a:t>‹#›</a:t>
            </a:fld>
            <a:endParaRPr lang="tr-TR"/>
          </a:p>
        </p:txBody>
      </p:sp>
    </p:spTree>
    <p:extLst>
      <p:ext uri="{BB962C8B-B14F-4D97-AF65-F5344CB8AC3E}">
        <p14:creationId xmlns:p14="http://schemas.microsoft.com/office/powerpoint/2010/main" val="146161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145DEE-D7B8-4B80-A799-E5FBCD90AB0F}" type="datetimeFigureOut">
              <a:rPr lang="tr-TR" smtClean="0"/>
              <a:t>24.10.2019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CDC5E1-D00A-481C-BA7F-F38D89915FA6}" type="slidenum">
              <a:rPr lang="tr-TR" smtClean="0"/>
              <a:t>‹#›</a:t>
            </a:fld>
            <a:endParaRPr lang="tr-TR"/>
          </a:p>
        </p:txBody>
      </p:sp>
    </p:spTree>
    <p:extLst>
      <p:ext uri="{BB962C8B-B14F-4D97-AF65-F5344CB8AC3E}">
        <p14:creationId xmlns:p14="http://schemas.microsoft.com/office/powerpoint/2010/main" val="227357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1145DEE-D7B8-4B80-A799-E5FBCD90AB0F}" type="datetimeFigureOut">
              <a:rPr lang="tr-TR" smtClean="0"/>
              <a:t>24.10.2019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CDC5E1-D00A-481C-BA7F-F38D89915FA6}" type="slidenum">
              <a:rPr lang="tr-TR" smtClean="0"/>
              <a:t>‹#›</a:t>
            </a:fld>
            <a:endParaRPr lang="tr-TR"/>
          </a:p>
        </p:txBody>
      </p:sp>
    </p:spTree>
    <p:extLst>
      <p:ext uri="{BB962C8B-B14F-4D97-AF65-F5344CB8AC3E}">
        <p14:creationId xmlns:p14="http://schemas.microsoft.com/office/powerpoint/2010/main" val="7507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1145DEE-D7B8-4B80-A799-E5FBCD90AB0F}" type="datetimeFigureOut">
              <a:rPr lang="tr-TR" smtClean="0"/>
              <a:t>24.10.2019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CDC5E1-D00A-481C-BA7F-F38D89915FA6}" type="slidenum">
              <a:rPr lang="tr-TR" smtClean="0"/>
              <a:t>‹#›</a:t>
            </a:fld>
            <a:endParaRPr lang="tr-TR"/>
          </a:p>
        </p:txBody>
      </p:sp>
    </p:spTree>
    <p:extLst>
      <p:ext uri="{BB962C8B-B14F-4D97-AF65-F5344CB8AC3E}">
        <p14:creationId xmlns:p14="http://schemas.microsoft.com/office/powerpoint/2010/main" val="404583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2329" y="2505075"/>
            <a:ext cx="4190702"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14913" y="2505075"/>
            <a:ext cx="4211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1145DEE-D7B8-4B80-A799-E5FBCD90AB0F}" type="datetimeFigureOut">
              <a:rPr lang="tr-TR" smtClean="0"/>
              <a:t>24.10.2019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1CDC5E1-D00A-481C-BA7F-F38D89915FA6}" type="slidenum">
              <a:rPr lang="tr-TR" smtClean="0"/>
              <a:t>‹#›</a:t>
            </a:fld>
            <a:endParaRPr lang="tr-TR"/>
          </a:p>
        </p:txBody>
      </p:sp>
    </p:spTree>
    <p:extLst>
      <p:ext uri="{BB962C8B-B14F-4D97-AF65-F5344CB8AC3E}">
        <p14:creationId xmlns:p14="http://schemas.microsoft.com/office/powerpoint/2010/main" val="363818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1145DEE-D7B8-4B80-A799-E5FBCD90AB0F}" type="datetimeFigureOut">
              <a:rPr lang="tr-TR" smtClean="0"/>
              <a:t>24.10.2019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1CDC5E1-D00A-481C-BA7F-F38D89915FA6}" type="slidenum">
              <a:rPr lang="tr-TR" smtClean="0"/>
              <a:t>‹#›</a:t>
            </a:fld>
            <a:endParaRPr lang="tr-TR"/>
          </a:p>
        </p:txBody>
      </p:sp>
    </p:spTree>
    <p:extLst>
      <p:ext uri="{BB962C8B-B14F-4D97-AF65-F5344CB8AC3E}">
        <p14:creationId xmlns:p14="http://schemas.microsoft.com/office/powerpoint/2010/main" val="47508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5DEE-D7B8-4B80-A799-E5FBCD90AB0F}" type="datetimeFigureOut">
              <a:rPr lang="tr-TR" smtClean="0"/>
              <a:t>24.10.2019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1CDC5E1-D00A-481C-BA7F-F38D89915FA6}" type="slidenum">
              <a:rPr lang="tr-TR" smtClean="0"/>
              <a:t>‹#›</a:t>
            </a:fld>
            <a:endParaRPr lang="tr-TR"/>
          </a:p>
        </p:txBody>
      </p:sp>
    </p:spTree>
    <p:extLst>
      <p:ext uri="{BB962C8B-B14F-4D97-AF65-F5344CB8AC3E}">
        <p14:creationId xmlns:p14="http://schemas.microsoft.com/office/powerpoint/2010/main" val="33807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1145DEE-D7B8-4B80-A799-E5FBCD90AB0F}" type="datetimeFigureOut">
              <a:rPr lang="tr-TR" smtClean="0"/>
              <a:t>24.10.2019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CDC5E1-D00A-481C-BA7F-F38D89915FA6}" type="slidenum">
              <a:rPr lang="tr-TR" smtClean="0"/>
              <a:t>‹#›</a:t>
            </a:fld>
            <a:endParaRPr lang="tr-TR"/>
          </a:p>
        </p:txBody>
      </p:sp>
    </p:spTree>
    <p:extLst>
      <p:ext uri="{BB962C8B-B14F-4D97-AF65-F5344CB8AC3E}">
        <p14:creationId xmlns:p14="http://schemas.microsoft.com/office/powerpoint/2010/main" val="70496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1145DEE-D7B8-4B80-A799-E5FBCD90AB0F}" type="datetimeFigureOut">
              <a:rPr lang="tr-TR" smtClean="0"/>
              <a:t>24.10.2019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CDC5E1-D00A-481C-BA7F-F38D89915FA6}" type="slidenum">
              <a:rPr lang="tr-TR" smtClean="0"/>
              <a:t>‹#›</a:t>
            </a:fld>
            <a:endParaRPr lang="tr-TR"/>
          </a:p>
        </p:txBody>
      </p:sp>
    </p:spTree>
    <p:extLst>
      <p:ext uri="{BB962C8B-B14F-4D97-AF65-F5344CB8AC3E}">
        <p14:creationId xmlns:p14="http://schemas.microsoft.com/office/powerpoint/2010/main" val="200221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45DEE-D7B8-4B80-A799-E5FBCD90AB0F}" type="datetimeFigureOut">
              <a:rPr lang="tr-TR" smtClean="0"/>
              <a:t>24.10.2019</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DC5E1-D00A-481C-BA7F-F38D89915FA6}" type="slidenum">
              <a:rPr lang="tr-TR" smtClean="0"/>
              <a:t>‹#›</a:t>
            </a:fld>
            <a:endParaRPr lang="tr-TR"/>
          </a:p>
        </p:txBody>
      </p:sp>
    </p:spTree>
    <p:extLst>
      <p:ext uri="{BB962C8B-B14F-4D97-AF65-F5344CB8AC3E}">
        <p14:creationId xmlns:p14="http://schemas.microsoft.com/office/powerpoint/2010/main" val="40793824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16521" t="2388" r="16356" b="2686"/>
          <a:stretch/>
        </p:blipFill>
        <p:spPr>
          <a:xfrm flipH="1">
            <a:off x="3020704" y="0"/>
            <a:ext cx="6885295" cy="6858000"/>
          </a:xfrm>
          <a:prstGeom prst="rect">
            <a:avLst/>
          </a:prstGeo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77544" t="2388" r="16356" b="2686"/>
          <a:stretch/>
        </p:blipFill>
        <p:spPr>
          <a:xfrm>
            <a:off x="-1" y="0"/>
            <a:ext cx="623246" cy="6858000"/>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77544" t="2388" r="16356" b="2686"/>
          <a:stretch/>
        </p:blipFill>
        <p:spPr>
          <a:xfrm>
            <a:off x="595949" y="0"/>
            <a:ext cx="623246" cy="6858000"/>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77544" t="2388" r="16356" b="2686"/>
          <a:stretch/>
        </p:blipFill>
        <p:spPr>
          <a:xfrm>
            <a:off x="1191899" y="0"/>
            <a:ext cx="623246" cy="6858000"/>
          </a:xfrm>
          <a:prstGeom prst="rect">
            <a:avLst/>
          </a:prstGeom>
        </p:spPr>
      </p:pic>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l="77544" t="2388" r="16356" b="2686"/>
          <a:stretch/>
        </p:blipFill>
        <p:spPr>
          <a:xfrm>
            <a:off x="1787849" y="0"/>
            <a:ext cx="623246" cy="6858000"/>
          </a:xfrm>
          <a:prstGeom prst="rect">
            <a:avLst/>
          </a:prstGeom>
        </p:spPr>
      </p:pic>
      <p:pic>
        <p:nvPicPr>
          <p:cNvPr id="9" name="Resim 8"/>
          <p:cNvPicPr>
            <a:picLocks noChangeAspect="1"/>
          </p:cNvPicPr>
          <p:nvPr/>
        </p:nvPicPr>
        <p:blipFill rotWithShape="1">
          <a:blip r:embed="rId4" cstate="print">
            <a:extLst>
              <a:ext uri="{28A0092B-C50C-407E-A947-70E740481C1C}">
                <a14:useLocalDpi xmlns:a14="http://schemas.microsoft.com/office/drawing/2010/main" val="0"/>
              </a:ext>
            </a:extLst>
          </a:blip>
          <a:srcRect l="77544" t="2388" r="16356" b="2686"/>
          <a:stretch/>
        </p:blipFill>
        <p:spPr>
          <a:xfrm>
            <a:off x="2397447" y="0"/>
            <a:ext cx="691498" cy="6858000"/>
          </a:xfrm>
          <a:prstGeom prst="rect">
            <a:avLst/>
          </a:prstGeom>
        </p:spPr>
      </p:pic>
      <p:sp>
        <p:nvSpPr>
          <p:cNvPr id="10" name="Metin kutusu 9"/>
          <p:cNvSpPr txBox="1"/>
          <p:nvPr/>
        </p:nvSpPr>
        <p:spPr>
          <a:xfrm>
            <a:off x="7055892" y="1637732"/>
            <a:ext cx="2146742" cy="1015663"/>
          </a:xfrm>
          <a:prstGeom prst="rect">
            <a:avLst/>
          </a:prstGeom>
          <a:noFill/>
        </p:spPr>
        <p:txBody>
          <a:bodyPr wrap="none" rtlCol="0">
            <a:prstTxWarp prst="textInflate">
              <a:avLst/>
            </a:prstTxWarp>
            <a:spAutoFit/>
          </a:bodyPr>
          <a:lstStyle/>
          <a:p>
            <a:r>
              <a:rPr lang="tr-TR" sz="6000" dirty="0" smtClean="0">
                <a:ln w="0"/>
                <a:effectLst>
                  <a:outerShdw blurRad="38100" dist="19050" dir="2700000" algn="tl" rotWithShape="0">
                    <a:schemeClr val="dk1">
                      <a:alpha val="40000"/>
                    </a:schemeClr>
                  </a:outerShdw>
                </a:effectLst>
                <a:latin typeface="BeyondControl" panose="00000400000000000000" pitchFamily="2" charset="0"/>
                <a:cs typeface="BeyondControl" panose="00000400000000000000" pitchFamily="2" charset="0"/>
              </a:rPr>
              <a:t>YKS</a:t>
            </a:r>
            <a:endParaRPr lang="tr-TR" sz="6000" dirty="0">
              <a:ln w="0"/>
              <a:effectLst>
                <a:outerShdw blurRad="38100" dist="19050" dir="2700000" algn="tl" rotWithShape="0">
                  <a:schemeClr val="dk1">
                    <a:alpha val="40000"/>
                  </a:schemeClr>
                </a:outerShdw>
              </a:effectLst>
              <a:latin typeface="BeyondControl" panose="00000400000000000000" pitchFamily="2" charset="0"/>
              <a:cs typeface="BeyondControl" panose="00000400000000000000" pitchFamily="2" charset="0"/>
            </a:endParaRPr>
          </a:p>
        </p:txBody>
      </p:sp>
      <p:sp>
        <p:nvSpPr>
          <p:cNvPr id="12" name="Metin kutusu 11"/>
          <p:cNvSpPr txBox="1"/>
          <p:nvPr/>
        </p:nvSpPr>
        <p:spPr>
          <a:xfrm rot="1149086">
            <a:off x="4773948" y="685938"/>
            <a:ext cx="1300356" cy="769441"/>
          </a:xfrm>
          <a:prstGeom prst="rect">
            <a:avLst/>
          </a:prstGeom>
          <a:noFill/>
        </p:spPr>
        <p:txBody>
          <a:bodyPr wrap="none" rtlCol="0">
            <a:spAutoFit/>
          </a:bodyPr>
          <a:lstStyle/>
          <a:p>
            <a:r>
              <a:rPr lang="tr-TR" sz="4400" dirty="0" smtClean="0">
                <a:solidFill>
                  <a:srgbClr val="5FC5B9"/>
                </a:solidFill>
                <a:latin typeface="Top Secret" panose="02000800000000000000" pitchFamily="2" charset="0"/>
              </a:rPr>
              <a:t>TYT</a:t>
            </a:r>
            <a:endParaRPr lang="tr-TR" sz="4400" dirty="0">
              <a:solidFill>
                <a:srgbClr val="5FC5B9"/>
              </a:solidFill>
              <a:latin typeface="Top Secret" panose="02000800000000000000" pitchFamily="2" charset="0"/>
            </a:endParaRPr>
          </a:p>
        </p:txBody>
      </p:sp>
      <p:sp>
        <p:nvSpPr>
          <p:cNvPr id="13" name="Metin kutusu 12"/>
          <p:cNvSpPr txBox="1"/>
          <p:nvPr/>
        </p:nvSpPr>
        <p:spPr>
          <a:xfrm>
            <a:off x="3937112" y="2124698"/>
            <a:ext cx="2186817" cy="646331"/>
          </a:xfrm>
          <a:prstGeom prst="rect">
            <a:avLst/>
          </a:prstGeom>
          <a:noFill/>
        </p:spPr>
        <p:txBody>
          <a:bodyPr wrap="none" rtlCol="0">
            <a:spAutoFit/>
          </a:bodyPr>
          <a:lstStyle/>
          <a:p>
            <a:r>
              <a:rPr lang="tr-TR" sz="3600" dirty="0" smtClean="0">
                <a:solidFill>
                  <a:srgbClr val="ED7D6A"/>
                </a:solidFill>
                <a:latin typeface="Top Secret" panose="02000800000000000000" pitchFamily="2" charset="0"/>
              </a:rPr>
              <a:t>AYT-</a:t>
            </a:r>
            <a:r>
              <a:rPr lang="tr-TR" sz="3600" dirty="0" err="1" smtClean="0">
                <a:solidFill>
                  <a:srgbClr val="ED7D6A"/>
                </a:solidFill>
                <a:latin typeface="Top Secret" panose="02000800000000000000" pitchFamily="2" charset="0"/>
              </a:rPr>
              <a:t>ydt</a:t>
            </a:r>
            <a:endParaRPr lang="tr-TR" sz="3600" dirty="0">
              <a:solidFill>
                <a:srgbClr val="ED7D6A"/>
              </a:solidFill>
              <a:latin typeface="Top Secret" panose="02000800000000000000" pitchFamily="2" charset="0"/>
            </a:endParaRPr>
          </a:p>
        </p:txBody>
      </p:sp>
      <p:sp>
        <p:nvSpPr>
          <p:cNvPr id="15" name="Metin kutusu 14"/>
          <p:cNvSpPr txBox="1"/>
          <p:nvPr/>
        </p:nvSpPr>
        <p:spPr>
          <a:xfrm rot="20488315">
            <a:off x="4360257" y="3556715"/>
            <a:ext cx="1518814" cy="707886"/>
          </a:xfrm>
          <a:prstGeom prst="rect">
            <a:avLst/>
          </a:prstGeom>
          <a:noFill/>
        </p:spPr>
        <p:txBody>
          <a:bodyPr wrap="none" rtlCol="0">
            <a:spAutoFit/>
          </a:bodyPr>
          <a:lstStyle/>
          <a:p>
            <a:pPr algn="ctr"/>
            <a:r>
              <a:rPr lang="tr-TR" sz="2000" dirty="0" smtClean="0">
                <a:solidFill>
                  <a:srgbClr val="9A9CCD"/>
                </a:solidFill>
                <a:latin typeface="Arial Black" panose="020B0A04020102020204" pitchFamily="34" charset="0"/>
              </a:rPr>
              <a:t>GENEL </a:t>
            </a:r>
          </a:p>
          <a:p>
            <a:pPr algn="ctr"/>
            <a:r>
              <a:rPr lang="tr-TR" sz="2000" dirty="0" smtClean="0">
                <a:solidFill>
                  <a:srgbClr val="9A9CCD"/>
                </a:solidFill>
                <a:latin typeface="Arial Black" panose="020B0A04020102020204" pitchFamily="34" charset="0"/>
              </a:rPr>
              <a:t>BİLGİLER</a:t>
            </a:r>
            <a:endParaRPr lang="tr-TR" sz="2000" dirty="0">
              <a:solidFill>
                <a:srgbClr val="9A9CCD"/>
              </a:solidFill>
              <a:latin typeface="Arial Black" panose="020B0A04020102020204" pitchFamily="34" charset="0"/>
            </a:endParaRPr>
          </a:p>
        </p:txBody>
      </p:sp>
      <p:sp>
        <p:nvSpPr>
          <p:cNvPr id="19" name="Metin kutusu 18"/>
          <p:cNvSpPr txBox="1"/>
          <p:nvPr/>
        </p:nvSpPr>
        <p:spPr>
          <a:xfrm rot="20022784">
            <a:off x="4942796" y="4477061"/>
            <a:ext cx="2334293" cy="707886"/>
          </a:xfrm>
          <a:prstGeom prst="rect">
            <a:avLst/>
          </a:prstGeom>
          <a:noFill/>
        </p:spPr>
        <p:txBody>
          <a:bodyPr wrap="none" rtlCol="0">
            <a:spAutoFit/>
          </a:bodyPr>
          <a:lstStyle/>
          <a:p>
            <a:pPr algn="ctr"/>
            <a:r>
              <a:rPr lang="tr-TR" sz="2000" dirty="0" smtClean="0">
                <a:solidFill>
                  <a:srgbClr val="FCBA2F"/>
                </a:solidFill>
                <a:latin typeface="Arial Black" panose="020B0A04020102020204" pitchFamily="34" charset="0"/>
              </a:rPr>
              <a:t>VERİMLİ </a:t>
            </a:r>
          </a:p>
          <a:p>
            <a:pPr algn="ctr"/>
            <a:r>
              <a:rPr lang="tr-TR" sz="2000" dirty="0" smtClean="0">
                <a:solidFill>
                  <a:srgbClr val="FCBA2F"/>
                </a:solidFill>
                <a:latin typeface="Arial Black" panose="020B0A04020102020204" pitchFamily="34" charset="0"/>
              </a:rPr>
              <a:t>DERS ÇALIŞMA</a:t>
            </a:r>
            <a:endParaRPr lang="tr-TR" sz="2000" dirty="0">
              <a:solidFill>
                <a:srgbClr val="FCBA2F"/>
              </a:solidFill>
              <a:latin typeface="Arial Black" panose="020B0A04020102020204" pitchFamily="34" charset="0"/>
            </a:endParaRPr>
          </a:p>
        </p:txBody>
      </p:sp>
      <p:pic>
        <p:nvPicPr>
          <p:cNvPr id="20" name="Resim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604" y="0"/>
            <a:ext cx="3269723" cy="4624030"/>
          </a:xfrm>
          <a:prstGeom prst="rect">
            <a:avLst/>
          </a:prstGeom>
        </p:spPr>
      </p:pic>
    </p:spTree>
    <p:extLst>
      <p:ext uri="{BB962C8B-B14F-4D97-AF65-F5344CB8AC3E}">
        <p14:creationId xmlns:p14="http://schemas.microsoft.com/office/powerpoint/2010/main" val="3274797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49375" r="49607" b="18958"/>
          <a:stretch/>
        </p:blipFill>
        <p:spPr>
          <a:xfrm>
            <a:off x="142837" y="0"/>
            <a:ext cx="2443201" cy="2171700"/>
          </a:xfrm>
          <a:prstGeom prst="rect">
            <a:avLst/>
          </a:prstGeom>
        </p:spPr>
      </p:pic>
      <p:sp>
        <p:nvSpPr>
          <p:cNvPr id="5" name="Metin kutusu 4"/>
          <p:cNvSpPr txBox="1"/>
          <p:nvPr/>
        </p:nvSpPr>
        <p:spPr>
          <a:xfrm>
            <a:off x="610064" y="824240"/>
            <a:ext cx="1508746" cy="523220"/>
          </a:xfrm>
          <a:prstGeom prst="rect">
            <a:avLst/>
          </a:prstGeom>
          <a:noFill/>
        </p:spPr>
        <p:txBody>
          <a:bodyPr wrap="none" rtlCol="0">
            <a:spAutoFit/>
          </a:bodyPr>
          <a:lstStyle/>
          <a:p>
            <a:r>
              <a:rPr lang="tr-TR" sz="2800" b="1" dirty="0" smtClean="0"/>
              <a:t>EK PUAN</a:t>
            </a:r>
            <a:endParaRPr lang="tr-TR" sz="2800" b="1" dirty="0"/>
          </a:p>
        </p:txBody>
      </p:sp>
      <p:sp>
        <p:nvSpPr>
          <p:cNvPr id="6" name="Dikdörtgen 5"/>
          <p:cNvSpPr/>
          <p:nvPr/>
        </p:nvSpPr>
        <p:spPr>
          <a:xfrm>
            <a:off x="285750" y="2171700"/>
            <a:ext cx="9201150" cy="1323439"/>
          </a:xfrm>
          <a:prstGeom prst="rect">
            <a:avLst/>
          </a:prstGeom>
        </p:spPr>
        <p:txBody>
          <a:bodyPr wrap="square">
            <a:spAutoFit/>
          </a:bodyPr>
          <a:lstStyle/>
          <a:p>
            <a:pPr algn="just">
              <a:lnSpc>
                <a:spcPct val="125000"/>
              </a:lnSpc>
            </a:pPr>
            <a:r>
              <a:rPr lang="tr-TR" sz="1600" dirty="0"/>
              <a:t>Bir mesleğe yönelik program uygulayan ortaöğretim kurumları </a:t>
            </a:r>
            <a:r>
              <a:rPr lang="tr-TR" sz="1600" dirty="0" smtClean="0"/>
              <a:t>(meslek liseleri) mezunları, kendi alanlarıyla ilişkili </a:t>
            </a:r>
            <a:r>
              <a:rPr lang="tr-TR" sz="1600" b="1" dirty="0" smtClean="0"/>
              <a:t>ön lisans programlarını </a:t>
            </a:r>
            <a:r>
              <a:rPr lang="tr-TR" sz="1600" dirty="0" smtClean="0"/>
              <a:t>tercih ettiklerinde </a:t>
            </a:r>
            <a:r>
              <a:rPr lang="tr-TR" sz="1600" dirty="0" err="1" smtClean="0"/>
              <a:t>OBP’nin</a:t>
            </a:r>
            <a:r>
              <a:rPr lang="tr-TR" sz="1600" dirty="0" smtClean="0"/>
              <a:t> </a:t>
            </a:r>
            <a:r>
              <a:rPr lang="tr-TR" sz="1600" b="1" dirty="0"/>
              <a:t>0,06</a:t>
            </a:r>
            <a:r>
              <a:rPr lang="tr-TR" sz="1600" dirty="0"/>
              <a:t> katsayısı ile çarpımından elde edilecek ek puanları da yerleştirme puanlarına eklenecektir. Bu ek puanlardan yararlanmak için adayların ön lisans programları için 150 veya daha yüksek puan almış </a:t>
            </a:r>
            <a:r>
              <a:rPr lang="tr-TR" sz="1600" dirty="0" smtClean="0"/>
              <a:t>olmaları gerekmektedir. </a:t>
            </a:r>
            <a:endParaRPr lang="tr-TR" sz="1600" dirty="0"/>
          </a:p>
        </p:txBody>
      </p:sp>
      <p:sp>
        <p:nvSpPr>
          <p:cNvPr id="7" name="Dikdörtgen 6"/>
          <p:cNvSpPr/>
          <p:nvPr/>
        </p:nvSpPr>
        <p:spPr>
          <a:xfrm>
            <a:off x="1471612" y="3779401"/>
            <a:ext cx="8015287" cy="1631216"/>
          </a:xfrm>
          <a:prstGeom prst="rect">
            <a:avLst/>
          </a:prstGeom>
        </p:spPr>
        <p:txBody>
          <a:bodyPr wrap="square">
            <a:spAutoFit/>
          </a:bodyPr>
          <a:lstStyle/>
          <a:p>
            <a:pPr algn="just">
              <a:lnSpc>
                <a:spcPct val="125000"/>
              </a:lnSpc>
            </a:pPr>
            <a:r>
              <a:rPr lang="tr-TR" sz="1600" dirty="0" smtClean="0"/>
              <a:t>Bir mesleğe yönelik program uygulayan  </a:t>
            </a:r>
            <a:r>
              <a:rPr lang="tr-TR" sz="1600" dirty="0"/>
              <a:t>ortaöğretim kurumuna </a:t>
            </a:r>
            <a:r>
              <a:rPr lang="tr-TR" sz="1600" dirty="0" smtClean="0"/>
              <a:t>(meslek liselerine) 30.03.2012 </a:t>
            </a:r>
            <a:r>
              <a:rPr lang="tr-TR" sz="1600" dirty="0"/>
              <a:t>tarihinden </a:t>
            </a:r>
            <a:r>
              <a:rPr lang="tr-TR" sz="1600" dirty="0" smtClean="0"/>
              <a:t>önce kayıt </a:t>
            </a:r>
            <a:r>
              <a:rPr lang="tr-TR" sz="1600" dirty="0"/>
              <a:t>olan adaylar </a:t>
            </a:r>
            <a:r>
              <a:rPr lang="tr-TR" sz="1600" dirty="0" smtClean="0"/>
              <a:t>için; kendi alanlarıyla ilişkili lisans programlarını tercih ettiklerinde </a:t>
            </a:r>
            <a:r>
              <a:rPr lang="tr-TR" sz="1600" dirty="0" err="1"/>
              <a:t>OBP’nin</a:t>
            </a:r>
            <a:r>
              <a:rPr lang="tr-TR" sz="1600" dirty="0"/>
              <a:t> 0,06 katsayısı ile çarpımından elde edilecek ek puanları da yerleştirme puanlarına eklenecektir. </a:t>
            </a:r>
            <a:r>
              <a:rPr lang="tr-TR" sz="1600" dirty="0" smtClean="0"/>
              <a:t> </a:t>
            </a:r>
            <a:r>
              <a:rPr lang="tr-TR" sz="1600" b="1" dirty="0" smtClean="0"/>
              <a:t>30.03.2012 tarihinden sonra kayıt olan adaylar lisans tercihlerinde ek puan almayacaklardır.</a:t>
            </a:r>
            <a:endParaRPr lang="tr-TR" sz="1600" b="1" dirty="0"/>
          </a:p>
        </p:txBody>
      </p:sp>
    </p:spTree>
    <p:extLst>
      <p:ext uri="{BB962C8B-B14F-4D97-AF65-F5344CB8AC3E}">
        <p14:creationId xmlns:p14="http://schemas.microsoft.com/office/powerpoint/2010/main" val="126856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4" name="Metin kutusu 3"/>
          <p:cNvSpPr txBox="1"/>
          <p:nvPr/>
        </p:nvSpPr>
        <p:spPr>
          <a:xfrm>
            <a:off x="0" y="300251"/>
            <a:ext cx="9906000" cy="369332"/>
          </a:xfrm>
          <a:prstGeom prst="rect">
            <a:avLst/>
          </a:prstGeom>
          <a:noFill/>
        </p:spPr>
        <p:txBody>
          <a:bodyPr wrap="square" rtlCol="0">
            <a:spAutoFit/>
          </a:bodyPr>
          <a:lstStyle/>
          <a:p>
            <a:pPr algn="ctr"/>
            <a:r>
              <a:rPr lang="tr-TR" dirty="0" smtClean="0">
                <a:latin typeface="Arial Black" panose="020B0A04020102020204" pitchFamily="34" charset="0"/>
              </a:rPr>
              <a:t>1. OTURUM –TEMEL YETERLİLİK TESTİ (TYT)- İLE İLGİLİ BİLGİLER</a:t>
            </a:r>
            <a:endParaRPr lang="tr-TR" dirty="0">
              <a:latin typeface="Arial Black" panose="020B0A04020102020204"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695" y="428473"/>
            <a:ext cx="6498609" cy="6498609"/>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128" y="844277"/>
            <a:ext cx="2573129" cy="2573129"/>
          </a:xfrm>
          <a:prstGeom prst="rect">
            <a:avLst/>
          </a:prstGeom>
        </p:spPr>
      </p:pic>
      <p:sp>
        <p:nvSpPr>
          <p:cNvPr id="7" name="Metin kutusu 6"/>
          <p:cNvSpPr txBox="1"/>
          <p:nvPr/>
        </p:nvSpPr>
        <p:spPr>
          <a:xfrm rot="19640694">
            <a:off x="659716" y="1669176"/>
            <a:ext cx="1511953" cy="923330"/>
          </a:xfrm>
          <a:prstGeom prst="rect">
            <a:avLst/>
          </a:prstGeom>
          <a:noFill/>
        </p:spPr>
        <p:txBody>
          <a:bodyPr wrap="none" rtlCol="0">
            <a:spAutoFit/>
          </a:bodyPr>
          <a:lstStyle/>
          <a:p>
            <a:pPr algn="ctr"/>
            <a:r>
              <a:rPr lang="tr-TR" b="1" dirty="0" smtClean="0">
                <a:solidFill>
                  <a:srgbClr val="131313"/>
                </a:solidFill>
              </a:rPr>
              <a:t>ÖSYM </a:t>
            </a:r>
          </a:p>
          <a:p>
            <a:pPr algn="ctr"/>
            <a:r>
              <a:rPr lang="tr-TR" b="1" dirty="0" smtClean="0">
                <a:solidFill>
                  <a:srgbClr val="131313"/>
                </a:solidFill>
              </a:rPr>
              <a:t>ÖRNEK SORU </a:t>
            </a:r>
          </a:p>
          <a:p>
            <a:pPr algn="ctr"/>
            <a:r>
              <a:rPr lang="tr-TR" b="1" dirty="0" smtClean="0">
                <a:solidFill>
                  <a:srgbClr val="131313"/>
                </a:solidFill>
              </a:rPr>
              <a:t>YAYINLADI</a:t>
            </a:r>
            <a:endParaRPr lang="tr-TR" b="1" dirty="0">
              <a:solidFill>
                <a:srgbClr val="131313"/>
              </a:solidFill>
            </a:endParaRP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742" y="4122014"/>
            <a:ext cx="2573129" cy="2573129"/>
          </a:xfrm>
          <a:prstGeom prst="rect">
            <a:avLst/>
          </a:prstGeom>
        </p:spPr>
      </p:pic>
      <p:sp>
        <p:nvSpPr>
          <p:cNvPr id="10" name="Metin kutusu 9"/>
          <p:cNvSpPr txBox="1"/>
          <p:nvPr/>
        </p:nvSpPr>
        <p:spPr>
          <a:xfrm rot="19798738">
            <a:off x="7622888" y="5085412"/>
            <a:ext cx="1766574" cy="646331"/>
          </a:xfrm>
          <a:prstGeom prst="rect">
            <a:avLst/>
          </a:prstGeom>
          <a:noFill/>
        </p:spPr>
        <p:txBody>
          <a:bodyPr wrap="none" rtlCol="0">
            <a:spAutoFit/>
          </a:bodyPr>
          <a:lstStyle/>
          <a:p>
            <a:r>
              <a:rPr lang="tr-TR" b="1" dirty="0" smtClean="0">
                <a:solidFill>
                  <a:srgbClr val="131313"/>
                </a:solidFill>
              </a:rPr>
              <a:t>23 Haziran 2018 </a:t>
            </a:r>
          </a:p>
          <a:p>
            <a:r>
              <a:rPr lang="tr-TR" b="1" dirty="0" smtClean="0">
                <a:solidFill>
                  <a:srgbClr val="131313"/>
                </a:solidFill>
              </a:rPr>
              <a:t>Cumartesi 10:15</a:t>
            </a:r>
            <a:endParaRPr lang="tr-TR" b="1" dirty="0">
              <a:solidFill>
                <a:srgbClr val="131313"/>
              </a:solidFill>
            </a:endParaRPr>
          </a:p>
        </p:txBody>
      </p:sp>
    </p:spTree>
    <p:extLst>
      <p:ext uri="{BB962C8B-B14F-4D97-AF65-F5344CB8AC3E}">
        <p14:creationId xmlns:p14="http://schemas.microsoft.com/office/powerpoint/2010/main" val="890947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93" y="2024156"/>
            <a:ext cx="4485925" cy="2539034"/>
          </a:xfrm>
          <a:prstGeom prst="rect">
            <a:avLst/>
          </a:prstGeom>
        </p:spPr>
      </p:pic>
      <p:sp>
        <p:nvSpPr>
          <p:cNvPr id="5" name="Metin kutusu 4"/>
          <p:cNvSpPr txBox="1"/>
          <p:nvPr/>
        </p:nvSpPr>
        <p:spPr>
          <a:xfrm rot="20730274">
            <a:off x="752705" y="2832008"/>
            <a:ext cx="4135299" cy="923330"/>
          </a:xfrm>
          <a:prstGeom prst="rect">
            <a:avLst/>
          </a:prstGeom>
          <a:noFill/>
        </p:spPr>
        <p:txBody>
          <a:bodyPr wrap="none" rtlCol="0">
            <a:spAutoFit/>
          </a:bodyPr>
          <a:lstStyle/>
          <a:p>
            <a:pPr algn="ctr"/>
            <a:r>
              <a:rPr lang="tr-TR" b="1" dirty="0" smtClean="0">
                <a:solidFill>
                  <a:srgbClr val="D40000"/>
                </a:solidFill>
              </a:rPr>
              <a:t>TYT PUANI İLE MESLEK YÜKSEKOKULLARI </a:t>
            </a:r>
          </a:p>
          <a:p>
            <a:pPr algn="ctr"/>
            <a:r>
              <a:rPr lang="tr-TR" b="1" dirty="0" smtClean="0">
                <a:solidFill>
                  <a:srgbClr val="D40000"/>
                </a:solidFill>
              </a:rPr>
              <a:t>(ÖN LİSANS- 2YILLIK ÜNİVERSİTELER) </a:t>
            </a:r>
          </a:p>
          <a:p>
            <a:pPr algn="ctr"/>
            <a:r>
              <a:rPr lang="tr-TR" b="1" dirty="0" smtClean="0">
                <a:solidFill>
                  <a:srgbClr val="D40000"/>
                </a:solidFill>
              </a:rPr>
              <a:t>TERCİH EDİLEBİLECEK</a:t>
            </a:r>
            <a:endParaRPr lang="tr-TR" b="1" dirty="0">
              <a:solidFill>
                <a:srgbClr val="D40000"/>
              </a:solidFill>
            </a:endParaRPr>
          </a:p>
        </p:txBody>
      </p:sp>
      <p:sp>
        <p:nvSpPr>
          <p:cNvPr id="6" name="Metin kutusu 5"/>
          <p:cNvSpPr txBox="1"/>
          <p:nvPr/>
        </p:nvSpPr>
        <p:spPr>
          <a:xfrm>
            <a:off x="4530843" y="4124564"/>
            <a:ext cx="4623848" cy="1938992"/>
          </a:xfrm>
          <a:prstGeom prst="rect">
            <a:avLst/>
          </a:prstGeom>
          <a:noFill/>
        </p:spPr>
        <p:txBody>
          <a:bodyPr wrap="square" rtlCol="0">
            <a:spAutoFit/>
          </a:bodyPr>
          <a:lstStyle/>
          <a:p>
            <a:pPr algn="ctr">
              <a:lnSpc>
                <a:spcPct val="150000"/>
              </a:lnSpc>
            </a:pPr>
            <a:r>
              <a:rPr lang="tr-TR" sz="2000" b="1" dirty="0" smtClean="0"/>
              <a:t>Adayların 2 yıllık üniversite (ön lisans-meslek yüksekokulları) tercih edebilmeleri için </a:t>
            </a:r>
            <a:r>
              <a:rPr lang="tr-TR" sz="2000" b="1" dirty="0" smtClean="0">
                <a:solidFill>
                  <a:srgbClr val="D40000"/>
                </a:solidFill>
              </a:rPr>
              <a:t>TYT </a:t>
            </a:r>
            <a:r>
              <a:rPr lang="tr-TR" sz="2000" b="1" dirty="0" smtClean="0"/>
              <a:t>den en az </a:t>
            </a:r>
            <a:r>
              <a:rPr lang="tr-TR" sz="2000" b="1" dirty="0" smtClean="0">
                <a:solidFill>
                  <a:srgbClr val="D40000"/>
                </a:solidFill>
              </a:rPr>
              <a:t>150 puan </a:t>
            </a:r>
            <a:r>
              <a:rPr lang="tr-TR" sz="2000" b="1" dirty="0" smtClean="0"/>
              <a:t>almaları gerekmektedir.</a:t>
            </a:r>
            <a:endParaRPr lang="tr-TR" sz="2000" b="1" dirty="0"/>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85798">
            <a:off x="860236" y="447439"/>
            <a:ext cx="2883502" cy="2227986"/>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4626" y="455084"/>
            <a:ext cx="3340065" cy="3202802"/>
          </a:xfrm>
          <a:prstGeom prst="rect">
            <a:avLst/>
          </a:prstGeom>
        </p:spPr>
      </p:pic>
      <p:sp>
        <p:nvSpPr>
          <p:cNvPr id="10" name="Metin kutusu 9"/>
          <p:cNvSpPr txBox="1"/>
          <p:nvPr/>
        </p:nvSpPr>
        <p:spPr>
          <a:xfrm>
            <a:off x="6317972" y="1963036"/>
            <a:ext cx="2442976" cy="923330"/>
          </a:xfrm>
          <a:prstGeom prst="rect">
            <a:avLst/>
          </a:prstGeom>
          <a:noFill/>
        </p:spPr>
        <p:txBody>
          <a:bodyPr wrap="none" rtlCol="0">
            <a:spAutoFit/>
          </a:bodyPr>
          <a:lstStyle/>
          <a:p>
            <a:pPr algn="ctr"/>
            <a:r>
              <a:rPr lang="tr-TR" spc="300" dirty="0" smtClean="0">
                <a:solidFill>
                  <a:schemeClr val="bg1"/>
                </a:solidFill>
                <a:latin typeface="Blokletters Viltstift" pitchFamily="2" charset="0"/>
                <a:ea typeface="Dry Brush" panose="020B0604020202020204" pitchFamily="34" charset="-128"/>
                <a:cs typeface="Dry Brush" panose="020B0604020202020204" pitchFamily="34" charset="-128"/>
              </a:rPr>
              <a:t>TYT </a:t>
            </a:r>
          </a:p>
          <a:p>
            <a:pPr algn="ctr"/>
            <a:r>
              <a:rPr lang="tr-TR" spc="300" dirty="0" smtClean="0">
                <a:solidFill>
                  <a:schemeClr val="bg1"/>
                </a:solidFill>
                <a:latin typeface="Blokletters Viltstift" pitchFamily="2" charset="0"/>
                <a:ea typeface="Dry Brush" panose="020B0604020202020204" pitchFamily="34" charset="-128"/>
                <a:cs typeface="Dry Brush" panose="020B0604020202020204" pitchFamily="34" charset="-128"/>
              </a:rPr>
              <a:t>BARAJ PUAN </a:t>
            </a:r>
          </a:p>
          <a:p>
            <a:pPr algn="ctr"/>
            <a:r>
              <a:rPr lang="tr-TR" spc="300" dirty="0" smtClean="0">
                <a:solidFill>
                  <a:schemeClr val="bg1"/>
                </a:solidFill>
                <a:latin typeface="Blokletters Viltstift" pitchFamily="2" charset="0"/>
                <a:ea typeface="Dry Brush" panose="020B0604020202020204" pitchFamily="34" charset="-128"/>
                <a:cs typeface="Dry Brush" panose="020B0604020202020204" pitchFamily="34" charset="-128"/>
              </a:rPr>
              <a:t>150</a:t>
            </a:r>
            <a:endParaRPr lang="tr-TR" spc="300" dirty="0">
              <a:solidFill>
                <a:schemeClr val="bg1"/>
              </a:solidFill>
              <a:latin typeface="Blokletters Viltstift" pitchFamily="2" charset="0"/>
              <a:ea typeface="Dry Brush" panose="020B0604020202020204" pitchFamily="34" charset="-128"/>
              <a:cs typeface="Dry Brush" panose="020B0604020202020204" pitchFamily="34" charset="-128"/>
            </a:endParaRPr>
          </a:p>
        </p:txBody>
      </p:sp>
    </p:spTree>
    <p:extLst>
      <p:ext uri="{BB962C8B-B14F-4D97-AF65-F5344CB8AC3E}">
        <p14:creationId xmlns:p14="http://schemas.microsoft.com/office/powerpoint/2010/main" val="3538969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5" name="Metin kutusu 4"/>
          <p:cNvSpPr txBox="1"/>
          <p:nvPr/>
        </p:nvSpPr>
        <p:spPr>
          <a:xfrm>
            <a:off x="0" y="668740"/>
            <a:ext cx="9906000" cy="400110"/>
          </a:xfrm>
          <a:prstGeom prst="rect">
            <a:avLst/>
          </a:prstGeom>
          <a:noFill/>
        </p:spPr>
        <p:txBody>
          <a:bodyPr wrap="square" rtlCol="0">
            <a:spAutoFit/>
          </a:bodyPr>
          <a:lstStyle/>
          <a:p>
            <a:pPr algn="ctr"/>
            <a:r>
              <a:rPr lang="tr-TR" sz="2000" b="1" dirty="0" smtClean="0">
                <a:solidFill>
                  <a:srgbClr val="D40000"/>
                </a:solidFill>
              </a:rPr>
              <a:t>TYT PUANI İÇİN TESTLERİN AĞIRLIKLARI</a:t>
            </a:r>
            <a:endParaRPr lang="tr-TR" sz="2000" b="1" dirty="0">
              <a:solidFill>
                <a:srgbClr val="D40000"/>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2833901154"/>
              </p:ext>
            </p:extLst>
          </p:nvPr>
        </p:nvGraphicFramePr>
        <p:xfrm>
          <a:off x="1083860" y="1749184"/>
          <a:ext cx="7738280" cy="1656080"/>
        </p:xfrm>
        <a:graphic>
          <a:graphicData uri="http://schemas.openxmlformats.org/drawingml/2006/table">
            <a:tbl>
              <a:tblPr firstRow="1" bandRow="1">
                <a:tableStyleId>{00A15C55-8517-42AA-B614-E9B94910E393}</a:tableStyleId>
              </a:tblPr>
              <a:tblGrid>
                <a:gridCol w="1547656"/>
                <a:gridCol w="1547656"/>
                <a:gridCol w="1547656"/>
                <a:gridCol w="1547656"/>
                <a:gridCol w="1547656"/>
              </a:tblGrid>
              <a:tr h="370840">
                <a:tc gridSpan="5">
                  <a:txBody>
                    <a:bodyPr/>
                    <a:lstStyle/>
                    <a:p>
                      <a:pPr algn="ctr"/>
                      <a:r>
                        <a:rPr lang="tr-TR" dirty="0" smtClean="0"/>
                        <a:t>TYT Testlerin Ağırlıkları (%) </a:t>
                      </a:r>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85136">
                <a:tc>
                  <a:txBody>
                    <a:bodyPr/>
                    <a:lstStyle/>
                    <a:p>
                      <a:pPr algn="ctr"/>
                      <a:r>
                        <a:rPr lang="tr-TR" dirty="0" smtClean="0"/>
                        <a:t>Puan Türü </a:t>
                      </a:r>
                      <a:endParaRPr lang="tr-TR" dirty="0"/>
                    </a:p>
                  </a:txBody>
                  <a:tcPr anchor="ctr"/>
                </a:tc>
                <a:tc>
                  <a:txBody>
                    <a:bodyPr/>
                    <a:lstStyle/>
                    <a:p>
                      <a:pPr algn="ctr"/>
                      <a:r>
                        <a:rPr lang="tr-TR" dirty="0" smtClean="0"/>
                        <a:t>Türkçe </a:t>
                      </a:r>
                      <a:endParaRPr lang="tr-TR" dirty="0"/>
                    </a:p>
                  </a:txBody>
                  <a:tcPr anchor="ctr"/>
                </a:tc>
                <a:tc>
                  <a:txBody>
                    <a:bodyPr/>
                    <a:lstStyle/>
                    <a:p>
                      <a:pPr algn="ctr"/>
                      <a:r>
                        <a:rPr lang="tr-TR" dirty="0" smtClean="0"/>
                        <a:t>Sosyal Bilimler </a:t>
                      </a:r>
                      <a:endParaRPr lang="tr-TR" dirty="0"/>
                    </a:p>
                  </a:txBody>
                  <a:tcPr anchor="ctr"/>
                </a:tc>
                <a:tc>
                  <a:txBody>
                    <a:bodyPr/>
                    <a:lstStyle/>
                    <a:p>
                      <a:pPr algn="ctr"/>
                      <a:r>
                        <a:rPr lang="tr-TR" dirty="0" smtClean="0"/>
                        <a:t>Temel Matematik </a:t>
                      </a:r>
                      <a:endParaRPr lang="tr-T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Fen Bilimleri </a:t>
                      </a:r>
                    </a:p>
                    <a:p>
                      <a:pPr algn="ctr"/>
                      <a:endParaRPr lang="tr-TR" dirty="0"/>
                    </a:p>
                  </a:txBody>
                  <a:tcPr anchor="ctr"/>
                </a:tc>
              </a:tr>
              <a:tr h="370840">
                <a:tc>
                  <a:txBody>
                    <a:bodyPr/>
                    <a:lstStyle/>
                    <a:p>
                      <a:pPr algn="ctr"/>
                      <a:r>
                        <a:rPr lang="fi-FI" dirty="0" smtClean="0"/>
                        <a:t>TYT </a:t>
                      </a:r>
                      <a:endParaRPr lang="tr-TR" dirty="0"/>
                    </a:p>
                  </a:txBody>
                  <a:tcPr/>
                </a:tc>
                <a:tc>
                  <a:txBody>
                    <a:bodyPr/>
                    <a:lstStyle/>
                    <a:p>
                      <a:pPr algn="ctr"/>
                      <a:r>
                        <a:rPr lang="fi-FI" dirty="0" smtClean="0"/>
                        <a:t>33</a:t>
                      </a:r>
                      <a:endParaRPr lang="tr-TR" dirty="0"/>
                    </a:p>
                  </a:txBody>
                  <a:tcPr/>
                </a:tc>
                <a:tc>
                  <a:txBody>
                    <a:bodyPr/>
                    <a:lstStyle/>
                    <a:p>
                      <a:pPr algn="ctr"/>
                      <a:r>
                        <a:rPr lang="fi-FI" dirty="0" smtClean="0"/>
                        <a:t>17 </a:t>
                      </a:r>
                      <a:endParaRPr lang="tr-TR" dirty="0"/>
                    </a:p>
                  </a:txBody>
                  <a:tcPr/>
                </a:tc>
                <a:tc>
                  <a:txBody>
                    <a:bodyPr/>
                    <a:lstStyle/>
                    <a:p>
                      <a:pPr algn="ctr"/>
                      <a:r>
                        <a:rPr lang="fi-FI" dirty="0" smtClean="0"/>
                        <a:t>33</a:t>
                      </a:r>
                      <a:endParaRPr lang="tr-TR" dirty="0"/>
                    </a:p>
                  </a:txBody>
                  <a:tcPr/>
                </a:tc>
                <a:tc>
                  <a:txBody>
                    <a:bodyPr/>
                    <a:lstStyle/>
                    <a:p>
                      <a:pPr algn="ctr"/>
                      <a:r>
                        <a:rPr lang="fi-FI" dirty="0" smtClean="0"/>
                        <a:t>17</a:t>
                      </a:r>
                      <a:endParaRPr lang="tr-TR" dirty="0"/>
                    </a:p>
                  </a:txBody>
                  <a:tcPr/>
                </a:tc>
              </a:tr>
            </a:tbl>
          </a:graphicData>
        </a:graphic>
      </p:graphicFrame>
      <p:sp>
        <p:nvSpPr>
          <p:cNvPr id="8" name="Dikdörtgen 7"/>
          <p:cNvSpPr/>
          <p:nvPr/>
        </p:nvSpPr>
        <p:spPr>
          <a:xfrm>
            <a:off x="586854" y="4566678"/>
            <a:ext cx="8871045" cy="1427955"/>
          </a:xfrm>
          <a:prstGeom prst="rect">
            <a:avLst/>
          </a:prstGeom>
        </p:spPr>
        <p:txBody>
          <a:bodyPr wrap="square">
            <a:spAutoFit/>
          </a:bodyPr>
          <a:lstStyle/>
          <a:p>
            <a:pPr algn="just">
              <a:lnSpc>
                <a:spcPct val="150000"/>
              </a:lnSpc>
            </a:pPr>
            <a:r>
              <a:rPr lang="tr-TR" sz="2000" dirty="0" err="1">
                <a:solidFill>
                  <a:srgbClr val="000000"/>
                </a:solidFill>
                <a:latin typeface="Times New Roman" panose="02020603050405020304" pitchFamily="18" charset="0"/>
              </a:rPr>
              <a:t>TYT’de</a:t>
            </a:r>
            <a:r>
              <a:rPr lang="tr-TR" sz="2000" dirty="0">
                <a:solidFill>
                  <a:srgbClr val="000000"/>
                </a:solidFill>
                <a:latin typeface="Times New Roman" panose="02020603050405020304" pitchFamily="18" charset="0"/>
              </a:rPr>
              <a:t> her bir </a:t>
            </a:r>
            <a:r>
              <a:rPr lang="tr-TR" sz="2000" dirty="0" smtClean="0">
                <a:solidFill>
                  <a:srgbClr val="000000"/>
                </a:solidFill>
                <a:latin typeface="Times New Roman" panose="02020603050405020304" pitchFamily="18" charset="0"/>
              </a:rPr>
              <a:t>test “</a:t>
            </a:r>
            <a:r>
              <a:rPr lang="tr-TR" sz="2000" dirty="0">
                <a:solidFill>
                  <a:srgbClr val="000000"/>
                </a:solidFill>
                <a:latin typeface="Times New Roman" panose="02020603050405020304" pitchFamily="18" charset="0"/>
              </a:rPr>
              <a:t>soru sayısı ile ilişkili” olacaktır. Dolayısıyla TYT sınavında, Türkçe testinin ağırlığı %33, Sosyal Bilimler testinin ağırlığı %17, Temel Matematik testinin ağırlığı %33, Fen Bilimleri testinin ağırlığı ise %17’dir. </a:t>
            </a:r>
            <a:endParaRPr lang="tr-TR" sz="2000" dirty="0"/>
          </a:p>
        </p:txBody>
      </p:sp>
    </p:spTree>
    <p:extLst>
      <p:ext uri="{BB962C8B-B14F-4D97-AF65-F5344CB8AC3E}">
        <p14:creationId xmlns:p14="http://schemas.microsoft.com/office/powerpoint/2010/main" val="886781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5" name="Dikdörtgen 4"/>
          <p:cNvSpPr/>
          <p:nvPr/>
        </p:nvSpPr>
        <p:spPr>
          <a:xfrm>
            <a:off x="809079" y="2652932"/>
            <a:ext cx="8434316" cy="1200329"/>
          </a:xfrm>
          <a:prstGeom prst="rect">
            <a:avLst/>
          </a:prstGeom>
        </p:spPr>
        <p:txBody>
          <a:bodyPr wrap="square">
            <a:spAutoFit/>
          </a:bodyPr>
          <a:lstStyle/>
          <a:p>
            <a:pPr algn="just"/>
            <a:r>
              <a:rPr lang="tr-TR" b="1" dirty="0" smtClean="0">
                <a:solidFill>
                  <a:srgbClr val="000000"/>
                </a:solidFill>
                <a:latin typeface="Times New Roman" panose="02020603050405020304" pitchFamily="18" charset="0"/>
              </a:rPr>
              <a:t>Adayların</a:t>
            </a:r>
            <a:r>
              <a:rPr lang="tr-TR" b="1" dirty="0">
                <a:solidFill>
                  <a:srgbClr val="000000"/>
                </a:solidFill>
                <a:latin typeface="Times New Roman" panose="02020603050405020304" pitchFamily="18" charset="0"/>
              </a:rPr>
              <a:t>, sınava girenler içindeki başarı sırası referans alınarak, aldıkları puan takip eden yıldaki bu başarı sıralamasının karşılığına gelen puana dönüştürülecektir. Bu şekilde farklı yıllarda sınava giren adaylar için hak kaybının önüne geçilerek adil bir puanlama yapılmış olacaktır. </a:t>
            </a:r>
            <a:endParaRPr lang="tr-TR" b="1" dirty="0"/>
          </a:p>
        </p:txBody>
      </p:sp>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b="63592"/>
          <a:stretch/>
        </p:blipFill>
        <p:spPr>
          <a:xfrm>
            <a:off x="809079" y="39011"/>
            <a:ext cx="8287842" cy="3013693"/>
          </a:xfrm>
          <a:prstGeom prst="rect">
            <a:avLst/>
          </a:prstGeom>
        </p:spPr>
      </p:pic>
      <p:sp>
        <p:nvSpPr>
          <p:cNvPr id="9" name="Metin kutusu 8"/>
          <p:cNvSpPr txBox="1"/>
          <p:nvPr/>
        </p:nvSpPr>
        <p:spPr>
          <a:xfrm>
            <a:off x="3103728" y="941696"/>
            <a:ext cx="3698544" cy="923330"/>
          </a:xfrm>
          <a:prstGeom prst="rect">
            <a:avLst/>
          </a:prstGeom>
          <a:noFill/>
        </p:spPr>
        <p:txBody>
          <a:bodyPr wrap="square" rtlCol="0">
            <a:spAutoFit/>
          </a:bodyPr>
          <a:lstStyle/>
          <a:p>
            <a:pPr algn="ctr"/>
            <a:r>
              <a:rPr lang="tr-TR" b="1" dirty="0" err="1" smtClean="0"/>
              <a:t>TYT’de</a:t>
            </a:r>
            <a:r>
              <a:rPr lang="tr-TR" b="1" dirty="0" smtClean="0"/>
              <a:t> 200 ve üzeri puan alan adaylar bu puanını bir sonraki yıl da kullanabileceklerdir.</a:t>
            </a:r>
            <a:endParaRPr lang="tr-TR" b="1" dirty="0"/>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056" y="524232"/>
            <a:ext cx="653267" cy="730490"/>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2370" y="3680841"/>
            <a:ext cx="3141260" cy="3141260"/>
          </a:xfrm>
          <a:prstGeom prst="rect">
            <a:avLst/>
          </a:prstGeom>
        </p:spPr>
      </p:pic>
    </p:spTree>
    <p:extLst>
      <p:ext uri="{BB962C8B-B14F-4D97-AF65-F5344CB8AC3E}">
        <p14:creationId xmlns:p14="http://schemas.microsoft.com/office/powerpoint/2010/main" val="1098740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18" name="Yuvarlatılmış Dikdörtgen 17"/>
          <p:cNvSpPr/>
          <p:nvPr/>
        </p:nvSpPr>
        <p:spPr>
          <a:xfrm>
            <a:off x="5835728" y="2426877"/>
            <a:ext cx="2169123" cy="361383"/>
          </a:xfrm>
          <a:prstGeom prst="roundRect">
            <a:avLst/>
          </a:prstGeom>
          <a:solidFill>
            <a:srgbClr val="F04F3A"/>
          </a:solidFill>
          <a:ln>
            <a:solidFill>
              <a:srgbClr val="F04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0" y="374028"/>
            <a:ext cx="9906000" cy="646331"/>
          </a:xfrm>
          <a:prstGeom prst="rect">
            <a:avLst/>
          </a:prstGeom>
          <a:noFill/>
        </p:spPr>
        <p:txBody>
          <a:bodyPr wrap="square" rtlCol="0">
            <a:spAutoFit/>
          </a:bodyPr>
          <a:lstStyle/>
          <a:p>
            <a:pPr algn="ctr"/>
            <a:r>
              <a:rPr lang="tr-TR" dirty="0">
                <a:latin typeface="Arial Black" panose="020B0A04020102020204" pitchFamily="34" charset="0"/>
              </a:rPr>
              <a:t>2</a:t>
            </a:r>
            <a:r>
              <a:rPr lang="tr-TR" dirty="0" smtClean="0">
                <a:latin typeface="Arial Black" panose="020B0A04020102020204" pitchFamily="34" charset="0"/>
              </a:rPr>
              <a:t>. OTURUM –ALAN YETERLİLİK TESTİ (AYT) ve YABANCI DİL TESTİ (YDT)- İLE İLGİLİ BİLGİLER</a:t>
            </a:r>
            <a:endParaRPr lang="tr-TR" dirty="0">
              <a:latin typeface="Arial Black" panose="020B0A04020102020204" pitchFamily="34" charset="0"/>
            </a:endParaRPr>
          </a:p>
        </p:txBody>
      </p:sp>
      <p:sp>
        <p:nvSpPr>
          <p:cNvPr id="6" name="Yuvarlatılmış Dikdörtgen 5"/>
          <p:cNvSpPr/>
          <p:nvPr/>
        </p:nvSpPr>
        <p:spPr>
          <a:xfrm>
            <a:off x="355249" y="2426877"/>
            <a:ext cx="1741046" cy="2943533"/>
          </a:xfrm>
          <a:prstGeom prst="roundRect">
            <a:avLst/>
          </a:prstGeom>
          <a:solidFill>
            <a:srgbClr val="5FC5B9"/>
          </a:solidFill>
          <a:ln>
            <a:solidFill>
              <a:srgbClr val="5FC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7" name="Yuvarlatılmış Dikdörtgen 6"/>
          <p:cNvSpPr/>
          <p:nvPr/>
        </p:nvSpPr>
        <p:spPr>
          <a:xfrm>
            <a:off x="8211312" y="2426877"/>
            <a:ext cx="1300497" cy="2943533"/>
          </a:xfrm>
          <a:prstGeom prst="roundRect">
            <a:avLst/>
          </a:prstGeom>
          <a:solidFill>
            <a:srgbClr val="E02570"/>
          </a:solidFill>
          <a:ln>
            <a:solidFill>
              <a:srgbClr val="E025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p:txBody>
      </p:sp>
      <p:sp>
        <p:nvSpPr>
          <p:cNvPr id="8" name="Yuvarlatılmış Dikdörtgen 7"/>
          <p:cNvSpPr/>
          <p:nvPr/>
        </p:nvSpPr>
        <p:spPr>
          <a:xfrm>
            <a:off x="2241146" y="4053368"/>
            <a:ext cx="5763705" cy="1317042"/>
          </a:xfrm>
          <a:prstGeom prst="roundRect">
            <a:avLst/>
          </a:prstGeom>
          <a:solidFill>
            <a:srgbClr val="ED7D6A"/>
          </a:solidFill>
          <a:ln>
            <a:solidFill>
              <a:srgbClr val="ED7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9" name="Yuvarlatılmış Dikdörtgen 8"/>
          <p:cNvSpPr/>
          <p:nvPr/>
        </p:nvSpPr>
        <p:spPr>
          <a:xfrm>
            <a:off x="5835727" y="2820833"/>
            <a:ext cx="2169124" cy="1133203"/>
          </a:xfrm>
          <a:prstGeom prst="roundRect">
            <a:avLst/>
          </a:prstGeom>
          <a:solidFill>
            <a:srgbClr val="5AAB53"/>
          </a:solidFill>
          <a:ln>
            <a:solidFill>
              <a:srgbClr val="5AA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10" name="Yuvarlatılmış Dikdörtgen 9"/>
          <p:cNvSpPr/>
          <p:nvPr/>
        </p:nvSpPr>
        <p:spPr>
          <a:xfrm>
            <a:off x="2246279" y="2426877"/>
            <a:ext cx="3472136" cy="1530218"/>
          </a:xfrm>
          <a:prstGeom prst="roundRect">
            <a:avLst/>
          </a:prstGeom>
          <a:solidFill>
            <a:srgbClr val="FCBA2F"/>
          </a:solidFill>
          <a:ln>
            <a:solidFill>
              <a:srgbClr val="FCB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11" name="Metin kutusu 10"/>
          <p:cNvSpPr txBox="1"/>
          <p:nvPr/>
        </p:nvSpPr>
        <p:spPr>
          <a:xfrm>
            <a:off x="2575996" y="2737277"/>
            <a:ext cx="3833988" cy="954107"/>
          </a:xfrm>
          <a:prstGeom prst="rect">
            <a:avLst/>
          </a:prstGeom>
          <a:noFill/>
        </p:spPr>
        <p:txBody>
          <a:bodyPr wrap="square" rtlCol="0">
            <a:spAutoFit/>
          </a:bodyPr>
          <a:lstStyle/>
          <a:p>
            <a:r>
              <a:rPr lang="tr-TR" sz="1400" b="1" dirty="0"/>
              <a:t>Türk Dili ve Edebiyatı-Sosyal Bilimler </a:t>
            </a:r>
            <a:r>
              <a:rPr lang="tr-TR" sz="1400" b="1" dirty="0" smtClean="0"/>
              <a:t>1</a:t>
            </a:r>
            <a:endParaRPr lang="tr-TR" sz="1400" dirty="0" smtClean="0"/>
          </a:p>
          <a:p>
            <a:r>
              <a:rPr lang="tr-TR" sz="1400" dirty="0" smtClean="0"/>
              <a:t>Türk Dili ve Edebiyatı – 24 Soru</a:t>
            </a:r>
          </a:p>
          <a:p>
            <a:r>
              <a:rPr lang="tr-TR" sz="1400" dirty="0" smtClean="0"/>
              <a:t>Coğrafya 1 – 6 Soru</a:t>
            </a:r>
          </a:p>
          <a:p>
            <a:r>
              <a:rPr lang="tr-TR" sz="1400" dirty="0" smtClean="0"/>
              <a:t>Tarih 1 – 10 Soru</a:t>
            </a:r>
            <a:endParaRPr lang="tr-TR" sz="1400" dirty="0"/>
          </a:p>
        </p:txBody>
      </p:sp>
      <p:sp>
        <p:nvSpPr>
          <p:cNvPr id="12" name="Metin kutusu 11"/>
          <p:cNvSpPr txBox="1"/>
          <p:nvPr/>
        </p:nvSpPr>
        <p:spPr>
          <a:xfrm>
            <a:off x="6030816" y="2459450"/>
            <a:ext cx="1778949" cy="307777"/>
          </a:xfrm>
          <a:prstGeom prst="rect">
            <a:avLst/>
          </a:prstGeom>
          <a:noFill/>
        </p:spPr>
        <p:txBody>
          <a:bodyPr wrap="none" rtlCol="0">
            <a:spAutoFit/>
          </a:bodyPr>
          <a:lstStyle/>
          <a:p>
            <a:r>
              <a:rPr lang="tr-TR" sz="1400" b="1" dirty="0" smtClean="0"/>
              <a:t>Matematik – 40 Soru </a:t>
            </a:r>
          </a:p>
        </p:txBody>
      </p:sp>
      <p:sp>
        <p:nvSpPr>
          <p:cNvPr id="13" name="Metin kutusu 12"/>
          <p:cNvSpPr txBox="1"/>
          <p:nvPr/>
        </p:nvSpPr>
        <p:spPr>
          <a:xfrm>
            <a:off x="2336664" y="4183449"/>
            <a:ext cx="4583627" cy="1169551"/>
          </a:xfrm>
          <a:prstGeom prst="rect">
            <a:avLst/>
          </a:prstGeom>
          <a:noFill/>
        </p:spPr>
        <p:txBody>
          <a:bodyPr wrap="none" rtlCol="0">
            <a:spAutoFit/>
          </a:bodyPr>
          <a:lstStyle/>
          <a:p>
            <a:r>
              <a:rPr lang="tr-TR" sz="1400" b="1" dirty="0" smtClean="0"/>
              <a:t>Sosyal Bilimler 2</a:t>
            </a:r>
          </a:p>
          <a:p>
            <a:r>
              <a:rPr lang="tr-TR" sz="1400" dirty="0" smtClean="0"/>
              <a:t>Coğrafya 2 – 11 Soru</a:t>
            </a:r>
          </a:p>
          <a:p>
            <a:r>
              <a:rPr lang="tr-TR" sz="1400" dirty="0" smtClean="0"/>
              <a:t>Din Kültürü ve Ahlak Bilgisi – 6 Soru</a:t>
            </a:r>
          </a:p>
          <a:p>
            <a:r>
              <a:rPr lang="tr-TR" sz="1400" dirty="0" smtClean="0"/>
              <a:t>Felsefe Grubu (Felsefe, Mantık, Sosyoloji, Psikoloji) – 12 Soru</a:t>
            </a:r>
          </a:p>
          <a:p>
            <a:r>
              <a:rPr lang="tr-TR" sz="1400" dirty="0" smtClean="0"/>
              <a:t>Tarih 2 – 11 Soru</a:t>
            </a:r>
            <a:endParaRPr lang="tr-TR" sz="1400" dirty="0"/>
          </a:p>
        </p:txBody>
      </p:sp>
      <p:sp>
        <p:nvSpPr>
          <p:cNvPr id="14" name="Metin kutusu 13"/>
          <p:cNvSpPr txBox="1"/>
          <p:nvPr/>
        </p:nvSpPr>
        <p:spPr>
          <a:xfrm>
            <a:off x="6197430" y="2907599"/>
            <a:ext cx="1445717" cy="954107"/>
          </a:xfrm>
          <a:prstGeom prst="rect">
            <a:avLst/>
          </a:prstGeom>
          <a:noFill/>
        </p:spPr>
        <p:txBody>
          <a:bodyPr wrap="none" rtlCol="0">
            <a:spAutoFit/>
          </a:bodyPr>
          <a:lstStyle/>
          <a:p>
            <a:r>
              <a:rPr lang="tr-TR" sz="1400" b="1" dirty="0" smtClean="0"/>
              <a:t>Fen Bilimleri</a:t>
            </a:r>
          </a:p>
          <a:p>
            <a:r>
              <a:rPr lang="tr-TR" sz="1400" dirty="0" smtClean="0"/>
              <a:t>Biyoloji – 13 Soru</a:t>
            </a:r>
          </a:p>
          <a:p>
            <a:r>
              <a:rPr lang="tr-TR" sz="1400" dirty="0" smtClean="0"/>
              <a:t>Fizik – 14 Soru</a:t>
            </a:r>
          </a:p>
          <a:p>
            <a:r>
              <a:rPr lang="tr-TR" sz="1400" dirty="0" smtClean="0"/>
              <a:t>Kimya – 13 Soru</a:t>
            </a:r>
            <a:endParaRPr lang="tr-TR" sz="1400" dirty="0"/>
          </a:p>
        </p:txBody>
      </p:sp>
      <p:sp>
        <p:nvSpPr>
          <p:cNvPr id="15" name="Metin kutusu 14"/>
          <p:cNvSpPr txBox="1"/>
          <p:nvPr/>
        </p:nvSpPr>
        <p:spPr>
          <a:xfrm>
            <a:off x="8292565" y="2489944"/>
            <a:ext cx="1220631" cy="646331"/>
          </a:xfrm>
          <a:prstGeom prst="rect">
            <a:avLst/>
          </a:prstGeom>
          <a:noFill/>
        </p:spPr>
        <p:txBody>
          <a:bodyPr vert="horz" wrap="square" rtlCol="0">
            <a:spAutoFit/>
          </a:bodyPr>
          <a:lstStyle/>
          <a:p>
            <a:pPr algn="ctr"/>
            <a:r>
              <a:rPr lang="tr-TR" b="1" dirty="0" smtClean="0"/>
              <a:t>Yabancı Dil  - 80 Soru</a:t>
            </a:r>
            <a:endParaRPr lang="tr-TR" b="1" dirty="0"/>
          </a:p>
        </p:txBody>
      </p:sp>
      <p:sp>
        <p:nvSpPr>
          <p:cNvPr id="16" name="Metin kutusu 15"/>
          <p:cNvSpPr txBox="1"/>
          <p:nvPr/>
        </p:nvSpPr>
        <p:spPr>
          <a:xfrm>
            <a:off x="479588" y="2846043"/>
            <a:ext cx="1488859" cy="2031325"/>
          </a:xfrm>
          <a:prstGeom prst="rect">
            <a:avLst/>
          </a:prstGeom>
          <a:noFill/>
        </p:spPr>
        <p:txBody>
          <a:bodyPr wrap="square" rtlCol="0">
            <a:spAutoFit/>
          </a:bodyPr>
          <a:lstStyle/>
          <a:p>
            <a:pPr algn="ctr"/>
            <a:r>
              <a:rPr lang="tr-TR" b="1" dirty="0" smtClean="0"/>
              <a:t>2. Oturum</a:t>
            </a:r>
          </a:p>
          <a:p>
            <a:pPr algn="ctr"/>
            <a:endParaRPr lang="tr-TR" b="1" dirty="0" smtClean="0"/>
          </a:p>
          <a:p>
            <a:pPr algn="ctr"/>
            <a:r>
              <a:rPr lang="tr-TR" b="1" dirty="0" smtClean="0"/>
              <a:t> 24 Haziran 2018 Pazar 10:15</a:t>
            </a:r>
          </a:p>
          <a:p>
            <a:pPr algn="ctr"/>
            <a:endParaRPr lang="tr-TR" b="1" dirty="0" smtClean="0"/>
          </a:p>
          <a:p>
            <a:pPr algn="ctr"/>
            <a:r>
              <a:rPr lang="tr-TR" b="1" dirty="0" smtClean="0">
                <a:solidFill>
                  <a:srgbClr val="C00000"/>
                </a:solidFill>
              </a:rPr>
              <a:t>180 </a:t>
            </a:r>
            <a:r>
              <a:rPr lang="tr-TR" b="1" dirty="0" err="1" smtClean="0">
                <a:solidFill>
                  <a:srgbClr val="C00000"/>
                </a:solidFill>
              </a:rPr>
              <a:t>dk</a:t>
            </a:r>
            <a:endParaRPr lang="tr-TR" b="1" dirty="0" smtClean="0">
              <a:solidFill>
                <a:srgbClr val="C00000"/>
              </a:solidFill>
            </a:endParaRPr>
          </a:p>
        </p:txBody>
      </p:sp>
      <p:sp>
        <p:nvSpPr>
          <p:cNvPr id="17" name="Metin kutusu 16"/>
          <p:cNvSpPr txBox="1"/>
          <p:nvPr/>
        </p:nvSpPr>
        <p:spPr>
          <a:xfrm>
            <a:off x="8266818" y="3153817"/>
            <a:ext cx="1220632" cy="2031325"/>
          </a:xfrm>
          <a:prstGeom prst="rect">
            <a:avLst/>
          </a:prstGeom>
          <a:noFill/>
        </p:spPr>
        <p:txBody>
          <a:bodyPr wrap="square" rtlCol="0">
            <a:spAutoFit/>
          </a:bodyPr>
          <a:lstStyle/>
          <a:p>
            <a:pPr algn="ctr"/>
            <a:r>
              <a:rPr lang="tr-TR" b="1" dirty="0" smtClean="0">
                <a:solidFill>
                  <a:schemeClr val="bg1"/>
                </a:solidFill>
              </a:rPr>
              <a:t>Yabancı Dil Oturumu</a:t>
            </a:r>
          </a:p>
          <a:p>
            <a:pPr algn="ctr"/>
            <a:r>
              <a:rPr lang="tr-TR" b="1" dirty="0" smtClean="0">
                <a:solidFill>
                  <a:schemeClr val="bg1"/>
                </a:solidFill>
              </a:rPr>
              <a:t>24 Haziran 2018 Pazar 15:45</a:t>
            </a:r>
          </a:p>
          <a:p>
            <a:pPr algn="ctr"/>
            <a:endParaRPr lang="tr-TR" b="1" dirty="0" smtClean="0">
              <a:solidFill>
                <a:srgbClr val="FFFF00"/>
              </a:solidFill>
            </a:endParaRPr>
          </a:p>
          <a:p>
            <a:pPr algn="ctr"/>
            <a:r>
              <a:rPr lang="tr-TR" b="1" dirty="0" smtClean="0">
                <a:solidFill>
                  <a:srgbClr val="FFFF00"/>
                </a:solidFill>
              </a:rPr>
              <a:t>120 </a:t>
            </a:r>
            <a:r>
              <a:rPr lang="tr-TR" b="1" dirty="0" err="1" smtClean="0">
                <a:solidFill>
                  <a:srgbClr val="FFFF00"/>
                </a:solidFill>
              </a:rPr>
              <a:t>dk</a:t>
            </a:r>
            <a:endParaRPr lang="tr-TR" b="1" dirty="0">
              <a:solidFill>
                <a:srgbClr val="FFFF00"/>
              </a:solidFill>
            </a:endParaRPr>
          </a:p>
        </p:txBody>
      </p:sp>
      <p:sp>
        <p:nvSpPr>
          <p:cNvPr id="19" name="Dikdörtgen 18"/>
          <p:cNvSpPr/>
          <p:nvPr/>
        </p:nvSpPr>
        <p:spPr>
          <a:xfrm>
            <a:off x="479588" y="1474479"/>
            <a:ext cx="9103020" cy="830997"/>
          </a:xfrm>
          <a:prstGeom prst="rect">
            <a:avLst/>
          </a:prstGeom>
        </p:spPr>
        <p:txBody>
          <a:bodyPr wrap="square">
            <a:spAutoFit/>
          </a:bodyPr>
          <a:lstStyle/>
          <a:p>
            <a:pPr algn="just"/>
            <a:r>
              <a:rPr lang="tr-TR" sz="1600" b="1" dirty="0">
                <a:latin typeface="TimesNewRoman"/>
              </a:rPr>
              <a:t>TYT puanı olmayan, TYT puanı hesaplanmayan veya TYT puanı 150’nin </a:t>
            </a:r>
            <a:r>
              <a:rPr lang="tr-TR" sz="1600" b="1" dirty="0" smtClean="0">
                <a:latin typeface="TimesNewRoman"/>
              </a:rPr>
              <a:t>altında olan </a:t>
            </a:r>
            <a:r>
              <a:rPr lang="tr-TR" sz="1600" b="1" dirty="0">
                <a:latin typeface="TimesNewRoman"/>
              </a:rPr>
              <a:t>adayların, AYT ve/veya </a:t>
            </a:r>
            <a:r>
              <a:rPr lang="tr-TR" sz="1600" b="1" dirty="0" err="1">
                <a:latin typeface="TimesNewRoman"/>
              </a:rPr>
              <a:t>YDT’ye</a:t>
            </a:r>
            <a:r>
              <a:rPr lang="tr-TR" sz="1600" b="1" dirty="0">
                <a:latin typeface="TimesNewRoman"/>
              </a:rPr>
              <a:t> girmiş olsalar da SAY, SÖZ, EA, DİL puanları hesaplanmayacaktır.</a:t>
            </a:r>
            <a:endParaRPr lang="tr-TR" sz="1600" b="1" dirty="0"/>
          </a:p>
        </p:txBody>
      </p:sp>
    </p:spTree>
    <p:extLst>
      <p:ext uri="{BB962C8B-B14F-4D97-AF65-F5344CB8AC3E}">
        <p14:creationId xmlns:p14="http://schemas.microsoft.com/office/powerpoint/2010/main" val="3363649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3245802353"/>
              </p:ext>
            </p:extLst>
          </p:nvPr>
        </p:nvGraphicFramePr>
        <p:xfrm>
          <a:off x="1378823" y="1728774"/>
          <a:ext cx="6957284" cy="4510920"/>
        </p:xfrm>
        <a:graphic>
          <a:graphicData uri="http://schemas.openxmlformats.org/drawingml/2006/table">
            <a:tbl>
              <a:tblPr firstRow="1" bandRow="1">
                <a:tableStyleId>{93296810-A885-4BE3-A3E7-6D5BEEA58F35}</a:tableStyleId>
              </a:tblPr>
              <a:tblGrid>
                <a:gridCol w="2425872"/>
                <a:gridCol w="1287809"/>
                <a:gridCol w="928421"/>
                <a:gridCol w="1197963"/>
                <a:gridCol w="1117219"/>
              </a:tblGrid>
              <a:tr h="1052210">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Aday, yerleşmeyi hedeflediği programın puan türünü dikkate alarak 	</a:t>
                      </a:r>
                      <a:endParaRPr lang="tr-TR" sz="1600" b="0" i="0" u="none" strike="noStrike" kern="1200" baseline="0" dirty="0" smtClean="0">
                        <a:solidFill>
                          <a:schemeClr val="lt1"/>
                        </a:solidFill>
                        <a:latin typeface="+mn-lt"/>
                        <a:ea typeface="+mn-ea"/>
                        <a:cs typeface="+mn-cs"/>
                      </a:endParaRPr>
                    </a:p>
                  </a:txBody>
                  <a:tcPr marL="101827" marR="101827" marT="50913" marB="50913" anchor="ctr"/>
                </a:tc>
                <a:tc>
                  <a:txBody>
                    <a:bodyPr/>
                    <a:lstStyle/>
                    <a:p>
                      <a:pPr algn="ctr"/>
                      <a:r>
                        <a:rPr lang="tr-TR" sz="1600" dirty="0" smtClean="0"/>
                        <a:t>Türk Dili ve Edebiyatı</a:t>
                      </a:r>
                      <a:r>
                        <a:rPr lang="tr-TR" sz="1600" baseline="0" dirty="0" smtClean="0"/>
                        <a:t> – Sosyal Bilimler 1</a:t>
                      </a:r>
                      <a:endParaRPr lang="tr-TR" sz="1600" dirty="0"/>
                    </a:p>
                  </a:txBody>
                  <a:tcPr marL="101827" marR="101827" marT="50913" marB="50913" anchor="ctr"/>
                </a:tc>
                <a:tc>
                  <a:txBody>
                    <a:bodyPr/>
                    <a:lstStyle/>
                    <a:p>
                      <a:pPr algn="ctr"/>
                      <a:r>
                        <a:rPr lang="tr-TR" sz="1600" dirty="0" smtClean="0"/>
                        <a:t>Sosyal Bilimler 2</a:t>
                      </a:r>
                      <a:endParaRPr lang="tr-TR" sz="1600" dirty="0"/>
                    </a:p>
                  </a:txBody>
                  <a:tcPr marL="101827" marR="101827" marT="50913" marB="50913" anchor="ctr"/>
                </a:tc>
                <a:tc>
                  <a:txBody>
                    <a:bodyPr/>
                    <a:lstStyle/>
                    <a:p>
                      <a:pPr algn="ctr"/>
                      <a:r>
                        <a:rPr lang="tr-TR" sz="1600" dirty="0" smtClean="0"/>
                        <a:t>Matematik</a:t>
                      </a:r>
                      <a:endParaRPr lang="tr-TR" sz="1600" dirty="0"/>
                    </a:p>
                  </a:txBody>
                  <a:tcPr marL="101827" marR="101827" marT="50913" marB="50913" anchor="ctr"/>
                </a:tc>
                <a:tc>
                  <a:txBody>
                    <a:bodyPr/>
                    <a:lstStyle/>
                    <a:p>
                      <a:pPr algn="ctr"/>
                      <a:r>
                        <a:rPr lang="tr-TR" sz="1600" dirty="0" smtClean="0"/>
                        <a:t>Fe</a:t>
                      </a:r>
                      <a:r>
                        <a:rPr lang="tr-TR" sz="1600" baseline="0" dirty="0" smtClean="0"/>
                        <a:t>n Bilimleri</a:t>
                      </a:r>
                      <a:endParaRPr lang="tr-TR" sz="1600" dirty="0"/>
                    </a:p>
                  </a:txBody>
                  <a:tcPr marL="101827" marR="101827" marT="50913" marB="50913" anchor="ctr"/>
                </a:tc>
              </a:tr>
              <a:tr h="510503">
                <a:tc>
                  <a:txBody>
                    <a:bodyPr/>
                    <a:lstStyle/>
                    <a:p>
                      <a:r>
                        <a:rPr lang="tr-TR" sz="1600" dirty="0" smtClean="0"/>
                        <a:t>Sözel Puan</a:t>
                      </a:r>
                      <a:r>
                        <a:rPr lang="tr-TR" sz="1600" baseline="0" dirty="0" smtClean="0"/>
                        <a:t> İçin</a:t>
                      </a:r>
                      <a:endParaRPr lang="tr-TR" sz="1600" b="1" dirty="0"/>
                    </a:p>
                  </a:txBody>
                  <a:tcPr marL="101827" marR="101827" marT="50913" marB="50913" anchor="ctr"/>
                </a:tc>
                <a:tc>
                  <a:txBody>
                    <a:bodyPr/>
                    <a:lstStyle/>
                    <a:p>
                      <a:pPr algn="ctr"/>
                      <a:r>
                        <a:rPr lang="tr-TR" sz="2100" dirty="0" smtClean="0"/>
                        <a:t>√</a:t>
                      </a:r>
                      <a:endParaRPr lang="tr-TR" sz="2100" b="1"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endParaRPr lang="tr-TR" sz="2100" dirty="0"/>
                    </a:p>
                  </a:txBody>
                  <a:tcPr marL="101827" marR="101827" marT="50913" marB="50913"/>
                </a:tc>
                <a:tc>
                  <a:txBody>
                    <a:bodyPr/>
                    <a:lstStyle/>
                    <a:p>
                      <a:endParaRPr lang="tr-TR" sz="2100"/>
                    </a:p>
                  </a:txBody>
                  <a:tcPr marL="101827" marR="101827" marT="50913" marB="50913"/>
                </a:tc>
              </a:tr>
              <a:tr h="559122">
                <a:tc>
                  <a:txBody>
                    <a:bodyPr/>
                    <a:lstStyle/>
                    <a:p>
                      <a:r>
                        <a:rPr lang="tr-TR" sz="1600" dirty="0" smtClean="0"/>
                        <a:t>Eşit</a:t>
                      </a:r>
                      <a:r>
                        <a:rPr lang="tr-TR" sz="1600" baseline="0" dirty="0" smtClean="0"/>
                        <a:t> Ağırlık Puanı için</a:t>
                      </a:r>
                      <a:endParaRPr lang="tr-TR" sz="1600" b="1" dirty="0"/>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a:p>
                  </a:txBody>
                  <a:tcPr marL="101827" marR="101827" marT="50913" marB="50913"/>
                </a:tc>
              </a:tr>
              <a:tr h="559122">
                <a:tc>
                  <a:txBody>
                    <a:bodyPr/>
                    <a:lstStyle/>
                    <a:p>
                      <a:r>
                        <a:rPr lang="tr-TR" sz="1600" dirty="0" smtClean="0"/>
                        <a:t>Sayısal Puanı</a:t>
                      </a:r>
                      <a:r>
                        <a:rPr lang="tr-TR" sz="1600" baseline="0" dirty="0" smtClean="0"/>
                        <a:t> İçin</a:t>
                      </a:r>
                      <a:endParaRPr lang="tr-TR" sz="1600" b="1" dirty="0"/>
                    </a:p>
                  </a:txBody>
                  <a:tcPr marL="101827" marR="101827" marT="50913" marB="50913" anchor="ctr"/>
                </a:tc>
                <a:tc>
                  <a:txBody>
                    <a:bodyPr/>
                    <a:lstStyle/>
                    <a:p>
                      <a:pPr algn="ctr"/>
                      <a:endParaRPr lang="tr-TR" sz="2100"/>
                    </a:p>
                  </a:txBody>
                  <a:tcPr marL="101827" marR="101827" marT="50913" marB="50913"/>
                </a:tc>
                <a:tc>
                  <a:txBody>
                    <a:bodyPr/>
                    <a:lstStyle/>
                    <a:p>
                      <a:pPr algn="ctr"/>
                      <a:endParaRPr lang="tr-TR" sz="2100"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r>
              <a:tr h="607740">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Sözel + Eşit Ağırlık Puanı için </a:t>
                      </a:r>
                      <a:endParaRPr lang="tr-TR" sz="1600" b="1" i="0" u="none" strike="noStrike" kern="1200" baseline="0" dirty="0" smtClean="0">
                        <a:solidFill>
                          <a:schemeClr val="dk1"/>
                        </a:solidFill>
                        <a:latin typeface="+mn-lt"/>
                        <a:ea typeface="+mn-ea"/>
                        <a:cs typeface="+mn-cs"/>
                      </a:endParaRPr>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dirty="0"/>
                    </a:p>
                  </a:txBody>
                  <a:tcPr marL="101827" marR="101827" marT="50913" marB="50913"/>
                </a:tc>
              </a:tr>
              <a:tr h="607741">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Sayısal + Eşit Ağırlık Puanı için </a:t>
                      </a:r>
                      <a:endParaRPr lang="tr-TR" sz="1600" b="1" i="0" u="none" strike="noStrike" kern="1200" baseline="0" dirty="0" smtClean="0">
                        <a:solidFill>
                          <a:schemeClr val="dk1"/>
                        </a:solidFill>
                        <a:latin typeface="+mn-lt"/>
                        <a:ea typeface="+mn-ea"/>
                        <a:cs typeface="+mn-cs"/>
                      </a:endParaRPr>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algn="ctr"/>
                      <a:endParaRPr lang="tr-TR" sz="2100" dirty="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r>
              <a:tr h="577018">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1600" u="none" strike="noStrike" kern="1200" baseline="0" dirty="0" smtClean="0"/>
                        <a:t>Sözel + Sayısal + Eşit Ağırlık Puanı için </a:t>
                      </a:r>
                      <a:endParaRPr lang="tr-TR" sz="1600" b="1" i="0" u="none" strike="noStrike" kern="1200" baseline="0" dirty="0" smtClean="0">
                        <a:solidFill>
                          <a:schemeClr val="dk1"/>
                        </a:solidFill>
                        <a:latin typeface="+mn-lt"/>
                        <a:ea typeface="+mn-ea"/>
                        <a:cs typeface="+mn-cs"/>
                      </a:endParaRPr>
                    </a:p>
                  </a:txBody>
                  <a:tcPr marL="101827" marR="101827" marT="50913" marB="50913" anchor="ctr"/>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lang="tr-TR" sz="2100" dirty="0" smtClean="0"/>
                        <a:t>√</a:t>
                      </a:r>
                      <a:endParaRPr lang="tr-TR" sz="2100" b="1" dirty="0" smtClean="0"/>
                    </a:p>
                  </a:txBody>
                  <a:tcPr marL="101827" marR="101827" marT="50913" marB="50913"/>
                </a:tc>
              </a:tr>
            </a:tbl>
          </a:graphicData>
        </a:graphic>
      </p:graphicFrame>
      <p:sp>
        <p:nvSpPr>
          <p:cNvPr id="6" name="Metin kutusu 5"/>
          <p:cNvSpPr txBox="1"/>
          <p:nvPr/>
        </p:nvSpPr>
        <p:spPr>
          <a:xfrm>
            <a:off x="914401" y="394978"/>
            <a:ext cx="8584442" cy="923330"/>
          </a:xfrm>
          <a:prstGeom prst="rect">
            <a:avLst/>
          </a:prstGeom>
          <a:noFill/>
        </p:spPr>
        <p:txBody>
          <a:bodyPr wrap="square" rtlCol="0">
            <a:spAutoFit/>
          </a:bodyPr>
          <a:lstStyle/>
          <a:p>
            <a:r>
              <a:rPr lang="tr-TR" b="1" dirty="0" smtClean="0"/>
              <a:t>İkinci Oturumda (AYT) 3 puan türü yer alacaktır. Bunlar; </a:t>
            </a:r>
            <a:r>
              <a:rPr lang="tr-TR" b="1" dirty="0" smtClean="0">
                <a:solidFill>
                  <a:srgbClr val="D40000"/>
                </a:solidFill>
              </a:rPr>
              <a:t>Sayısal,</a:t>
            </a:r>
            <a:r>
              <a:rPr lang="tr-TR" b="1" dirty="0" smtClean="0"/>
              <a:t> </a:t>
            </a:r>
            <a:r>
              <a:rPr lang="tr-TR" b="1" dirty="0" smtClean="0">
                <a:solidFill>
                  <a:srgbClr val="0070C0"/>
                </a:solidFill>
              </a:rPr>
              <a:t>Sözel</a:t>
            </a:r>
            <a:r>
              <a:rPr lang="tr-TR" b="1" dirty="0" smtClean="0"/>
              <a:t> ve </a:t>
            </a:r>
            <a:r>
              <a:rPr lang="tr-TR" b="1" dirty="0" smtClean="0">
                <a:solidFill>
                  <a:schemeClr val="accent2">
                    <a:lumMod val="75000"/>
                  </a:schemeClr>
                </a:solidFill>
              </a:rPr>
              <a:t>Eşit Ağırlık </a:t>
            </a:r>
            <a:r>
              <a:rPr lang="tr-TR" b="1" dirty="0"/>
              <a:t>p</a:t>
            </a:r>
            <a:r>
              <a:rPr lang="tr-TR" b="1" dirty="0" smtClean="0"/>
              <a:t>uanlarıdır. Adayın hesaplanmasını istediği puan türü için çözmesi gereken testler aşağıdaki tablodadır</a:t>
            </a:r>
            <a:endParaRPr lang="tr-TR" b="1" dirty="0"/>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t="40995" r="80097" b="38905"/>
          <a:stretch/>
        </p:blipFill>
        <p:spPr>
          <a:xfrm flipV="1">
            <a:off x="2843635" y="951401"/>
            <a:ext cx="513713" cy="733814"/>
          </a:xfrm>
          <a:prstGeom prst="rect">
            <a:avLst/>
          </a:prstGeom>
        </p:spPr>
      </p:pic>
      <p:sp>
        <p:nvSpPr>
          <p:cNvPr id="9" name="Metin kutusu 8"/>
          <p:cNvSpPr txBox="1"/>
          <p:nvPr/>
        </p:nvSpPr>
        <p:spPr>
          <a:xfrm>
            <a:off x="350475" y="6418114"/>
            <a:ext cx="5500032" cy="307777"/>
          </a:xfrm>
          <a:prstGeom prst="rect">
            <a:avLst/>
          </a:prstGeom>
          <a:noFill/>
        </p:spPr>
        <p:txBody>
          <a:bodyPr wrap="none" rtlCol="0">
            <a:spAutoFit/>
          </a:bodyPr>
          <a:lstStyle/>
          <a:p>
            <a:r>
              <a:rPr lang="tr-TR" sz="1400" dirty="0" smtClean="0"/>
              <a:t>*Dil puanı ile tercih yapacak adaylar Yabancı Dil Oturumuna gireceklerdir.</a:t>
            </a:r>
            <a:endParaRPr lang="tr-TR" sz="1400" dirty="0"/>
          </a:p>
        </p:txBody>
      </p:sp>
    </p:spTree>
    <p:extLst>
      <p:ext uri="{BB962C8B-B14F-4D97-AF65-F5344CB8AC3E}">
        <p14:creationId xmlns:p14="http://schemas.microsoft.com/office/powerpoint/2010/main" val="3223846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pic>
        <p:nvPicPr>
          <p:cNvPr id="4" name="Resim 3"/>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 y="-1619677"/>
            <a:ext cx="4353637" cy="4529067"/>
          </a:xfrm>
          <a:prstGeom prst="rect">
            <a:avLst/>
          </a:prstGeom>
        </p:spPr>
      </p:pic>
      <p:sp>
        <p:nvSpPr>
          <p:cNvPr id="5" name="Metin kutusu 4"/>
          <p:cNvSpPr txBox="1"/>
          <p:nvPr/>
        </p:nvSpPr>
        <p:spPr>
          <a:xfrm>
            <a:off x="665153" y="699448"/>
            <a:ext cx="3023328" cy="646331"/>
          </a:xfrm>
          <a:prstGeom prst="rect">
            <a:avLst/>
          </a:prstGeom>
          <a:noFill/>
        </p:spPr>
        <p:txBody>
          <a:bodyPr wrap="none" rtlCol="0">
            <a:spAutoFit/>
          </a:bodyPr>
          <a:lstStyle/>
          <a:p>
            <a:pPr algn="ctr"/>
            <a:r>
              <a:rPr lang="tr-TR" b="1" dirty="0" smtClean="0">
                <a:solidFill>
                  <a:srgbClr val="76A358"/>
                </a:solidFill>
              </a:rPr>
              <a:t>LİSANS (4 YILLIK) ÜNİVERSİTE </a:t>
            </a:r>
          </a:p>
          <a:p>
            <a:pPr algn="ctr"/>
            <a:r>
              <a:rPr lang="tr-TR" b="1" dirty="0" smtClean="0">
                <a:solidFill>
                  <a:srgbClr val="76A358"/>
                </a:solidFill>
              </a:rPr>
              <a:t>TERCİHİ İÇİN;</a:t>
            </a:r>
            <a:endParaRPr lang="tr-TR" b="1" dirty="0">
              <a:solidFill>
                <a:srgbClr val="76A358"/>
              </a:solidFill>
            </a:endParaRPr>
          </a:p>
        </p:txBody>
      </p:sp>
      <p:sp>
        <p:nvSpPr>
          <p:cNvPr id="6" name="Metin kutusu 5"/>
          <p:cNvSpPr txBox="1"/>
          <p:nvPr/>
        </p:nvSpPr>
        <p:spPr>
          <a:xfrm>
            <a:off x="815278" y="1521370"/>
            <a:ext cx="8451551" cy="1338828"/>
          </a:xfrm>
          <a:prstGeom prst="rect">
            <a:avLst/>
          </a:prstGeom>
          <a:noFill/>
        </p:spPr>
        <p:txBody>
          <a:bodyPr wrap="square" rtlCol="0">
            <a:spAutoFit/>
          </a:bodyPr>
          <a:lstStyle/>
          <a:p>
            <a:pPr marL="342900" indent="-342900" algn="just">
              <a:lnSpc>
                <a:spcPct val="150000"/>
              </a:lnSpc>
              <a:buAutoNum type="arabicPeriod"/>
            </a:pPr>
            <a:r>
              <a:rPr lang="tr-TR" dirty="0" smtClean="0">
                <a:solidFill>
                  <a:srgbClr val="D40000"/>
                </a:solidFill>
                <a:latin typeface="Arial Black" panose="020B0A04020102020204" pitchFamily="34" charset="0"/>
              </a:rPr>
              <a:t>Şart : </a:t>
            </a:r>
            <a:r>
              <a:rPr lang="tr-TR" dirty="0" err="1" smtClean="0">
                <a:latin typeface="Arial Black" panose="020B0A04020102020204" pitchFamily="34" charset="0"/>
              </a:rPr>
              <a:t>TYT’den</a:t>
            </a:r>
            <a:r>
              <a:rPr lang="tr-TR" dirty="0" smtClean="0">
                <a:latin typeface="Arial Black" panose="020B0A04020102020204" pitchFamily="34" charset="0"/>
              </a:rPr>
              <a:t> en az 150 puan almak</a:t>
            </a:r>
          </a:p>
          <a:p>
            <a:pPr marL="342900" indent="-342900" algn="just">
              <a:lnSpc>
                <a:spcPct val="150000"/>
              </a:lnSpc>
              <a:buAutoNum type="arabicPeriod"/>
            </a:pPr>
            <a:r>
              <a:rPr lang="tr-TR" dirty="0" smtClean="0">
                <a:solidFill>
                  <a:srgbClr val="76A358"/>
                </a:solidFill>
                <a:latin typeface="Arial Black" panose="020B0A04020102020204" pitchFamily="34" charset="0"/>
              </a:rPr>
              <a:t>Şart : </a:t>
            </a:r>
            <a:r>
              <a:rPr lang="tr-TR" dirty="0" smtClean="0">
                <a:latin typeface="Arial Black" panose="020B0A04020102020204" pitchFamily="34" charset="0"/>
              </a:rPr>
              <a:t>(</a:t>
            </a:r>
            <a:r>
              <a:rPr lang="tr-TR" dirty="0">
                <a:latin typeface="Arial Black" panose="020B0A04020102020204" pitchFamily="34" charset="0"/>
              </a:rPr>
              <a:t>AYT) </a:t>
            </a:r>
            <a:r>
              <a:rPr lang="tr-TR" dirty="0" smtClean="0">
                <a:latin typeface="Arial Black" panose="020B0A04020102020204" pitchFamily="34" charset="0"/>
              </a:rPr>
              <a:t>alacağı </a:t>
            </a:r>
            <a:r>
              <a:rPr lang="tr-TR" dirty="0">
                <a:latin typeface="Arial Black" panose="020B0A04020102020204" pitchFamily="34" charset="0"/>
              </a:rPr>
              <a:t>Sözel, Sayısal, Eşit Ağırlık ve Dil puanının en az birinin en az 180 puan </a:t>
            </a:r>
            <a:r>
              <a:rPr lang="tr-TR" dirty="0" smtClean="0">
                <a:latin typeface="Arial Black" panose="020B0A04020102020204" pitchFamily="34" charset="0"/>
              </a:rPr>
              <a:t>olması </a:t>
            </a:r>
            <a:endParaRPr lang="tr-TR" dirty="0">
              <a:latin typeface="Arial Black" panose="020B0A04020102020204" pitchFamily="34" charset="0"/>
            </a:endParaRPr>
          </a:p>
        </p:txBody>
      </p:sp>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9779" t="41009" r="56857" b="37498"/>
          <a:stretch/>
        </p:blipFill>
        <p:spPr>
          <a:xfrm>
            <a:off x="354841" y="4282614"/>
            <a:ext cx="1132764" cy="1473958"/>
          </a:xfrm>
          <a:prstGeom prst="rect">
            <a:avLst/>
          </a:prstGeom>
        </p:spPr>
      </p:pic>
      <p:sp>
        <p:nvSpPr>
          <p:cNvPr id="8" name="Metin kutusu 7"/>
          <p:cNvSpPr txBox="1"/>
          <p:nvPr/>
        </p:nvSpPr>
        <p:spPr>
          <a:xfrm>
            <a:off x="1487605" y="4142430"/>
            <a:ext cx="7779224" cy="1754326"/>
          </a:xfrm>
          <a:prstGeom prst="rect">
            <a:avLst/>
          </a:prstGeom>
          <a:noFill/>
        </p:spPr>
        <p:txBody>
          <a:bodyPr wrap="square" rtlCol="0">
            <a:spAutoFit/>
          </a:bodyPr>
          <a:lstStyle/>
          <a:p>
            <a:pPr algn="just">
              <a:lnSpc>
                <a:spcPct val="150000"/>
              </a:lnSpc>
            </a:pPr>
            <a:r>
              <a:rPr lang="tr-TR" spc="300" dirty="0" smtClean="0">
                <a:latin typeface="Gecko Personal Use Only" pitchFamily="2" charset="0"/>
                <a:cs typeface="Gecko Personal Use Only" pitchFamily="2" charset="0"/>
              </a:rPr>
              <a:t>Yukarıdaki şartları sağlayan adaylar; </a:t>
            </a:r>
            <a:r>
              <a:rPr lang="tr-TR" spc="300" dirty="0">
                <a:latin typeface="Gecko Personal Use Only" pitchFamily="2" charset="0"/>
                <a:cs typeface="Gecko Personal Use Only" pitchFamily="2" charset="0"/>
              </a:rPr>
              <a:t>en az 180 ve üzerinde puan aldıklarında, ilgili puan türünde öğrenci kabul eden lisans programlarından tercih yapabilecektir. </a:t>
            </a:r>
          </a:p>
        </p:txBody>
      </p:sp>
    </p:spTree>
    <p:extLst>
      <p:ext uri="{BB962C8B-B14F-4D97-AF65-F5344CB8AC3E}">
        <p14:creationId xmlns:p14="http://schemas.microsoft.com/office/powerpoint/2010/main" val="933579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5" name="Metin kutusu 4"/>
          <p:cNvSpPr txBox="1"/>
          <p:nvPr/>
        </p:nvSpPr>
        <p:spPr>
          <a:xfrm>
            <a:off x="-1" y="545911"/>
            <a:ext cx="9799093" cy="400110"/>
          </a:xfrm>
          <a:prstGeom prst="rect">
            <a:avLst/>
          </a:prstGeom>
          <a:noFill/>
        </p:spPr>
        <p:txBody>
          <a:bodyPr wrap="square" rtlCol="0">
            <a:spAutoFit/>
          </a:bodyPr>
          <a:lstStyle/>
          <a:p>
            <a:pPr algn="ctr"/>
            <a:r>
              <a:rPr lang="tr-TR" sz="2000" b="1" dirty="0" smtClean="0"/>
              <a:t>LİSANS PROGRAMLARI İÇİN GEREKLİ PUANIN HESAPLANMASI VE TYT NİN ETKİSİ</a:t>
            </a:r>
            <a:endParaRPr lang="tr-TR" sz="2000" b="1" dirty="0"/>
          </a:p>
        </p:txBody>
      </p:sp>
      <p:sp>
        <p:nvSpPr>
          <p:cNvPr id="6" name="Dikdörtgen 5"/>
          <p:cNvSpPr/>
          <p:nvPr/>
        </p:nvSpPr>
        <p:spPr>
          <a:xfrm>
            <a:off x="390951" y="1503526"/>
            <a:ext cx="9124097" cy="3323987"/>
          </a:xfrm>
          <a:prstGeom prst="rect">
            <a:avLst/>
          </a:prstGeom>
        </p:spPr>
        <p:txBody>
          <a:bodyPr wrap="square">
            <a:spAutoFit/>
          </a:bodyPr>
          <a:lstStyle/>
          <a:p>
            <a:pPr>
              <a:lnSpc>
                <a:spcPct val="150000"/>
              </a:lnSpc>
            </a:pPr>
            <a:r>
              <a:rPr lang="tr-TR" sz="2000" b="1" dirty="0">
                <a:solidFill>
                  <a:srgbClr val="000000"/>
                </a:solidFill>
                <a:latin typeface="Times New Roman" panose="02020603050405020304" pitchFamily="18" charset="0"/>
              </a:rPr>
              <a:t>Sözel Puan: </a:t>
            </a:r>
            <a:r>
              <a:rPr lang="tr-TR" sz="2000" dirty="0">
                <a:solidFill>
                  <a:srgbClr val="000000"/>
                </a:solidFill>
                <a:latin typeface="Times New Roman" panose="02020603050405020304" pitchFamily="18" charset="0"/>
              </a:rPr>
              <a:t>[Temel Yeterlilik Testi %40] + [(Türk Dili ve Edebiyatı –Sosyal </a:t>
            </a:r>
          </a:p>
          <a:p>
            <a:pPr>
              <a:lnSpc>
                <a:spcPct val="150000"/>
              </a:lnSpc>
            </a:pPr>
            <a:r>
              <a:rPr lang="it-IT" sz="2000" dirty="0">
                <a:solidFill>
                  <a:srgbClr val="000000"/>
                </a:solidFill>
                <a:latin typeface="Times New Roman" panose="02020603050405020304" pitchFamily="18" charset="0"/>
              </a:rPr>
              <a:t>Bilimler-1 Testi (%50) + Sosyal Bilimler-2 Testi (%50)) %60] </a:t>
            </a:r>
          </a:p>
          <a:p>
            <a:pPr>
              <a:lnSpc>
                <a:spcPct val="150000"/>
              </a:lnSpc>
            </a:pPr>
            <a:r>
              <a:rPr lang="tr-TR" sz="2000" b="1" dirty="0">
                <a:solidFill>
                  <a:srgbClr val="000000"/>
                </a:solidFill>
                <a:latin typeface="Times New Roman" panose="02020603050405020304" pitchFamily="18" charset="0"/>
              </a:rPr>
              <a:t>Sayısal Puan: </a:t>
            </a:r>
            <a:r>
              <a:rPr lang="tr-TR" sz="2000" dirty="0">
                <a:solidFill>
                  <a:srgbClr val="000000"/>
                </a:solidFill>
                <a:latin typeface="Times New Roman" panose="02020603050405020304" pitchFamily="18" charset="0"/>
              </a:rPr>
              <a:t>[Temel Yeterlilik Testi %40] + [(Matematik Testi (%50) + Fen Bilimleri Testi (%50)) %60] </a:t>
            </a:r>
          </a:p>
          <a:p>
            <a:pPr>
              <a:lnSpc>
                <a:spcPct val="150000"/>
              </a:lnSpc>
            </a:pPr>
            <a:r>
              <a:rPr lang="tr-TR" sz="2000" b="1" dirty="0">
                <a:solidFill>
                  <a:srgbClr val="000000"/>
                </a:solidFill>
                <a:latin typeface="Times New Roman" panose="02020603050405020304" pitchFamily="18" charset="0"/>
              </a:rPr>
              <a:t>Eşit Ağırlık Puanı: </a:t>
            </a:r>
            <a:r>
              <a:rPr lang="tr-TR" sz="2000" dirty="0">
                <a:solidFill>
                  <a:srgbClr val="000000"/>
                </a:solidFill>
                <a:latin typeface="Times New Roman" panose="02020603050405020304" pitchFamily="18" charset="0"/>
              </a:rPr>
              <a:t>[Temel Yeterlilik Testi %40] + [(Türk Dili ve Edebiyatı - Sosyal Bilimler-1 Testi (%50) + Matematik Testi (%50)) %60] </a:t>
            </a:r>
          </a:p>
          <a:p>
            <a:pPr>
              <a:lnSpc>
                <a:spcPct val="150000"/>
              </a:lnSpc>
            </a:pPr>
            <a:r>
              <a:rPr lang="tr-TR" sz="2000" b="1" dirty="0">
                <a:solidFill>
                  <a:srgbClr val="000000"/>
                </a:solidFill>
                <a:latin typeface="Times New Roman" panose="02020603050405020304" pitchFamily="18" charset="0"/>
              </a:rPr>
              <a:t>Dil Puanı: </a:t>
            </a:r>
            <a:r>
              <a:rPr lang="tr-TR" sz="2000" dirty="0">
                <a:solidFill>
                  <a:srgbClr val="000000"/>
                </a:solidFill>
                <a:latin typeface="Times New Roman" panose="02020603050405020304" pitchFamily="18" charset="0"/>
              </a:rPr>
              <a:t>[Temel Yeterlilik Testi %40] + [Yabancı Dil Testi %60] </a:t>
            </a:r>
            <a:endParaRPr lang="tr-TR" sz="2000" dirty="0"/>
          </a:p>
        </p:txBody>
      </p:sp>
      <p:sp>
        <p:nvSpPr>
          <p:cNvPr id="7" name="Metin kutusu 6"/>
          <p:cNvSpPr txBox="1"/>
          <p:nvPr/>
        </p:nvSpPr>
        <p:spPr>
          <a:xfrm>
            <a:off x="464943" y="5813947"/>
            <a:ext cx="8976112" cy="461665"/>
          </a:xfrm>
          <a:prstGeom prst="rect">
            <a:avLst/>
          </a:prstGeom>
          <a:noFill/>
        </p:spPr>
        <p:txBody>
          <a:bodyPr wrap="none" rtlCol="0">
            <a:spAutoFit/>
          </a:bodyPr>
          <a:lstStyle/>
          <a:p>
            <a:r>
              <a:rPr lang="tr-TR" sz="2400" b="1" dirty="0" smtClean="0">
                <a:solidFill>
                  <a:srgbClr val="D40000"/>
                </a:solidFill>
              </a:rPr>
              <a:t>Lisans Tercihi İçin Kullanılacak Tüm Puan Türlerinde </a:t>
            </a:r>
            <a:r>
              <a:rPr lang="tr-TR" sz="2400" b="1" dirty="0" smtClean="0">
                <a:solidFill>
                  <a:srgbClr val="002060"/>
                </a:solidFill>
              </a:rPr>
              <a:t>TYT Etkisi %40</a:t>
            </a:r>
            <a:r>
              <a:rPr lang="tr-TR" sz="2400" b="1" dirty="0" smtClean="0">
                <a:solidFill>
                  <a:srgbClr val="D40000"/>
                </a:solidFill>
              </a:rPr>
              <a:t>’dır.</a:t>
            </a:r>
            <a:endParaRPr lang="tr-TR" sz="2400" b="1" dirty="0">
              <a:solidFill>
                <a:srgbClr val="D40000"/>
              </a:solidFill>
            </a:endParaRPr>
          </a:p>
        </p:txBody>
      </p:sp>
    </p:spTree>
    <p:extLst>
      <p:ext uri="{BB962C8B-B14F-4D97-AF65-F5344CB8AC3E}">
        <p14:creationId xmlns:p14="http://schemas.microsoft.com/office/powerpoint/2010/main" val="556847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5" name="Metin kutusu 4"/>
          <p:cNvSpPr txBox="1"/>
          <p:nvPr/>
        </p:nvSpPr>
        <p:spPr>
          <a:xfrm>
            <a:off x="0" y="313896"/>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32021" y="808663"/>
            <a:ext cx="2234073" cy="461665"/>
          </a:xfrm>
          <a:prstGeom prst="rect">
            <a:avLst/>
          </a:prstGeom>
          <a:noFill/>
        </p:spPr>
        <p:txBody>
          <a:bodyPr wrap="none" rtlCol="0">
            <a:spAutoFit/>
          </a:bodyPr>
          <a:lstStyle/>
          <a:p>
            <a:r>
              <a:rPr lang="tr-TR" sz="2400" b="1" dirty="0" smtClean="0">
                <a:solidFill>
                  <a:srgbClr val="0070C0"/>
                </a:solidFill>
              </a:rPr>
              <a:t>Sözel Puanı İçin;</a:t>
            </a:r>
            <a:endParaRPr lang="tr-TR" sz="2400" b="1" dirty="0">
              <a:solidFill>
                <a:srgbClr val="0070C0"/>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3737317315"/>
              </p:ext>
            </p:extLst>
          </p:nvPr>
        </p:nvGraphicFramePr>
        <p:xfrm>
          <a:off x="232021" y="1445294"/>
          <a:ext cx="9485184" cy="4613330"/>
        </p:xfrm>
        <a:graphic>
          <a:graphicData uri="http://schemas.openxmlformats.org/drawingml/2006/table">
            <a:tbl>
              <a:tblPr firstRow="1" bandRow="1">
                <a:tableStyleId>{5C22544A-7EE6-4342-B048-85BDC9FD1C3A}</a:tableStyleId>
              </a:tblPr>
              <a:tblGrid>
                <a:gridCol w="655083"/>
                <a:gridCol w="518615"/>
                <a:gridCol w="682388"/>
                <a:gridCol w="559559"/>
                <a:gridCol w="818865"/>
                <a:gridCol w="1255594"/>
                <a:gridCol w="750627"/>
                <a:gridCol w="1050878"/>
                <a:gridCol w="822279"/>
                <a:gridCol w="790432"/>
                <a:gridCol w="775647"/>
                <a:gridCol w="805217"/>
              </a:tblGrid>
              <a:tr h="835162">
                <a:tc gridSpan="12">
                  <a:txBody>
                    <a:bodyPr/>
                    <a:lstStyle/>
                    <a:p>
                      <a:pPr algn="ctr"/>
                      <a:r>
                        <a:rPr lang="tr-TR" sz="2400" dirty="0" smtClean="0"/>
                        <a:t>LİSANS YERLEŞTİRME</a:t>
                      </a:r>
                      <a:endParaRPr lang="tr-TR" sz="2400" dirty="0"/>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12">
                  <a:txBody>
                    <a:bodyPr/>
                    <a:lstStyle/>
                    <a:p>
                      <a:pPr algn="ctr"/>
                      <a:r>
                        <a:rPr lang="tr-TR" b="1" dirty="0" smtClean="0"/>
                        <a:t>TESTLERİN AĞIRLIKLARI (%)</a:t>
                      </a:r>
                      <a:endParaRPr lang="tr-TR" b="1" dirty="0"/>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5">
                  <a:txBody>
                    <a:bodyPr/>
                    <a:lstStyle/>
                    <a:p>
                      <a:pPr algn="ctr"/>
                      <a:r>
                        <a:rPr lang="tr-TR" b="1" dirty="0" smtClean="0">
                          <a:solidFill>
                            <a:schemeClr val="bg1"/>
                          </a:solidFill>
                        </a:rPr>
                        <a:t>TYT</a:t>
                      </a:r>
                      <a:endParaRPr lang="tr-TR" b="1" dirty="0">
                        <a:solidFill>
                          <a:schemeClr val="bg1"/>
                        </a:solidFill>
                      </a:endParaRPr>
                    </a:p>
                  </a:txBody>
                  <a:tcPr anchor="ctr">
                    <a:solidFill>
                      <a:schemeClr val="accent3">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gridSpan="7">
                  <a:txBody>
                    <a:bodyPr/>
                    <a:lstStyle/>
                    <a:p>
                      <a:pPr algn="ctr"/>
                      <a:r>
                        <a:rPr lang="tr-TR" b="1" dirty="0" smtClean="0">
                          <a:solidFill>
                            <a:schemeClr val="bg1"/>
                          </a:solidFill>
                        </a:rPr>
                        <a:t>AYT</a:t>
                      </a:r>
                      <a:endParaRPr lang="tr-TR" b="1" dirty="0">
                        <a:solidFill>
                          <a:schemeClr val="bg1"/>
                        </a:solidFill>
                      </a:endParaRPr>
                    </a:p>
                  </a:txBody>
                  <a:tcPr anchor="ctr">
                    <a:solidFill>
                      <a:schemeClr val="accent3">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94360">
                <a:tc rowSpan="2">
                  <a:txBody>
                    <a:bodyPr/>
                    <a:lstStyle/>
                    <a:p>
                      <a:pPr algn="ctr"/>
                      <a:r>
                        <a:rPr lang="tr-TR" sz="1600" b="1" dirty="0" smtClean="0"/>
                        <a:t>Puan Türü</a:t>
                      </a:r>
                      <a:endParaRPr lang="tr-TR" sz="1600" b="1" dirty="0"/>
                    </a:p>
                  </a:txBody>
                  <a:tcPr vert="vert270" anchor="ctr"/>
                </a:tc>
                <a:tc rowSpan="2">
                  <a:txBody>
                    <a:bodyPr/>
                    <a:lstStyle/>
                    <a:p>
                      <a:pPr algn="ctr"/>
                      <a:r>
                        <a:rPr lang="tr-TR" sz="1600" dirty="0" smtClean="0"/>
                        <a:t>Türkçe</a:t>
                      </a:r>
                      <a:endParaRPr lang="tr-TR" sz="1600" dirty="0"/>
                    </a:p>
                  </a:txBody>
                  <a:tcPr vert="vert270" anchor="ctr"/>
                </a:tc>
                <a:tc rowSpan="2">
                  <a:txBody>
                    <a:bodyPr/>
                    <a:lstStyle/>
                    <a:p>
                      <a:pPr algn="ctr"/>
                      <a:r>
                        <a:rPr lang="tr-TR" sz="1600" dirty="0" smtClean="0"/>
                        <a:t>Sosyal Bilimler</a:t>
                      </a:r>
                      <a:endParaRPr lang="tr-TR" sz="1600" dirty="0"/>
                    </a:p>
                  </a:txBody>
                  <a:tcPr vert="vert270" anchor="ctr"/>
                </a:tc>
                <a:tc rowSpan="2">
                  <a:txBody>
                    <a:bodyPr/>
                    <a:lstStyle/>
                    <a:p>
                      <a:pPr algn="ctr"/>
                      <a:r>
                        <a:rPr lang="tr-TR" sz="1600" dirty="0" smtClean="0"/>
                        <a:t>Temel Matematik </a:t>
                      </a:r>
                      <a:endParaRPr lang="tr-TR" sz="1600" dirty="0"/>
                    </a:p>
                  </a:txBody>
                  <a:tcPr vert="vert270" anchor="ctr"/>
                </a:tc>
                <a:tc rowSpan="2">
                  <a:txBody>
                    <a:bodyPr/>
                    <a:lstStyle/>
                    <a:p>
                      <a:pPr algn="ctr"/>
                      <a:r>
                        <a:rPr lang="tr-TR" sz="1600" dirty="0" smtClean="0"/>
                        <a:t>Fen</a:t>
                      </a:r>
                      <a:r>
                        <a:rPr lang="tr-TR" sz="1600" baseline="0" dirty="0" smtClean="0"/>
                        <a:t> Bilimleri</a:t>
                      </a:r>
                      <a:endParaRPr lang="tr-TR" sz="1600" dirty="0"/>
                    </a:p>
                  </a:txBody>
                  <a:tcPr vert="vert27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Türk Dili ve Edebiyatı- Sosyal Bilimler-1 	</a:t>
                      </a:r>
                    </a:p>
                  </a:txBody>
                  <a:tcPr anchor="ctr">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Sosyal Bilimler-2 	</a:t>
                      </a:r>
                    </a:p>
                  </a:txBody>
                  <a:tcPr anchor="ctr">
                    <a:solidFill>
                      <a:schemeClr val="accent6">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0" i="0" u="none" strike="noStrike" kern="1200" baseline="0" dirty="0" smtClean="0">
                        <a:solidFill>
                          <a:schemeClr val="dk1"/>
                        </a:solidFill>
                        <a:latin typeface="+mn-lt"/>
                        <a:ea typeface="+mn-ea"/>
                        <a:cs typeface="+mn-cs"/>
                      </a:endParaRPr>
                    </a:p>
                  </a:txBody>
                  <a:tcPr/>
                </a:tc>
              </a:tr>
              <a:tr h="59436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u="none" strike="noStrike" kern="1200" baseline="0" dirty="0" smtClean="0">
                          <a:solidFill>
                            <a:schemeClr val="dk1"/>
                          </a:solidFill>
                          <a:latin typeface="+mn-lt"/>
                          <a:ea typeface="+mn-ea"/>
                          <a:cs typeface="+mn-cs"/>
                        </a:rPr>
                        <a:t>Türk Dili ve Edebiyatı </a:t>
                      </a: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smtClean="0"/>
                        <a:t>Tarih-1</a:t>
                      </a: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smtClean="0"/>
                        <a:t>Coğrafya-1</a:t>
                      </a:r>
                    </a:p>
                  </a:txBody>
                  <a:tcPr anchor="ctr">
                    <a:solidFill>
                      <a:schemeClr val="accent4">
                        <a:lumMod val="20000"/>
                        <a:lumOff val="80000"/>
                      </a:schemeClr>
                    </a:solidFill>
                  </a:tcPr>
                </a:tc>
                <a:tc>
                  <a:txBody>
                    <a:bodyPr/>
                    <a:lstStyle/>
                    <a:p>
                      <a:pPr algn="ctr"/>
                      <a:r>
                        <a:rPr lang="tr-TR" sz="1600" dirty="0" smtClean="0"/>
                        <a:t>Tarih-2</a:t>
                      </a:r>
                      <a:endParaRPr lang="tr-TR" sz="1600" dirty="0"/>
                    </a:p>
                  </a:txBody>
                  <a:tcPr anchor="ctr">
                    <a:solidFill>
                      <a:schemeClr val="accent6">
                        <a:lumMod val="20000"/>
                        <a:lumOff val="80000"/>
                      </a:schemeClr>
                    </a:solidFill>
                  </a:tcPr>
                </a:tc>
                <a:tc>
                  <a:txBody>
                    <a:bodyPr/>
                    <a:lstStyle/>
                    <a:p>
                      <a:pPr algn="ctr"/>
                      <a:r>
                        <a:rPr lang="tr-TR" sz="1600" dirty="0" smtClean="0"/>
                        <a:t>Coğrafya-2</a:t>
                      </a:r>
                      <a:endParaRPr lang="tr-TR" sz="1600" dirty="0"/>
                    </a:p>
                  </a:txBody>
                  <a:tcPr anchor="ctr">
                    <a:solidFill>
                      <a:schemeClr val="accent6">
                        <a:lumMod val="20000"/>
                        <a:lumOff val="80000"/>
                      </a:schemeClr>
                    </a:solidFill>
                  </a:tcPr>
                </a:tc>
                <a:tc>
                  <a:txBody>
                    <a:bodyPr/>
                    <a:lstStyle/>
                    <a:p>
                      <a:pPr algn="ctr"/>
                      <a:r>
                        <a:rPr lang="tr-TR" sz="1600" dirty="0" smtClean="0"/>
                        <a:t>Felsefe Grubu</a:t>
                      </a:r>
                      <a:endParaRPr lang="tr-TR" sz="1600" dirty="0"/>
                    </a:p>
                  </a:txBody>
                  <a:tcPr anchor="ctr">
                    <a:solidFill>
                      <a:schemeClr val="accent6">
                        <a:lumMod val="20000"/>
                        <a:lumOff val="80000"/>
                      </a:schemeClr>
                    </a:solidFill>
                  </a:tcPr>
                </a:tc>
                <a:tc>
                  <a:txBody>
                    <a:bodyPr/>
                    <a:lstStyle/>
                    <a:p>
                      <a:pPr algn="ctr"/>
                      <a:r>
                        <a:rPr lang="tr-TR" sz="1600" dirty="0" smtClean="0"/>
                        <a:t>DİKAB</a:t>
                      </a:r>
                      <a:endParaRPr lang="tr-TR" sz="1600" dirty="0"/>
                    </a:p>
                  </a:txBody>
                  <a:tcPr anchor="ctr">
                    <a:solidFill>
                      <a:schemeClr val="accent6">
                        <a:lumMod val="20000"/>
                        <a:lumOff val="80000"/>
                      </a:schemeClr>
                    </a:solidFill>
                  </a:tcPr>
                </a:tc>
              </a:tr>
              <a:tr h="873404">
                <a:tc>
                  <a:txBody>
                    <a:bodyPr/>
                    <a:lstStyle/>
                    <a:p>
                      <a:pPr algn="ctr"/>
                      <a:r>
                        <a:rPr lang="tr-TR" b="1" dirty="0" smtClean="0"/>
                        <a:t>SÖZ</a:t>
                      </a:r>
                      <a:endParaRPr lang="tr-TR" b="1" dirty="0"/>
                    </a:p>
                  </a:txBody>
                  <a:tcPr anchor="ctr"/>
                </a:tc>
                <a:tc>
                  <a:txBody>
                    <a:bodyPr/>
                    <a:lstStyle/>
                    <a:p>
                      <a:pPr algn="ctr"/>
                      <a:r>
                        <a:rPr lang="tr-TR" dirty="0" smtClean="0"/>
                        <a:t>13</a:t>
                      </a:r>
                      <a:endParaRPr lang="tr-TR" dirty="0"/>
                    </a:p>
                  </a:txBody>
                  <a:tcPr anchor="ctr"/>
                </a:tc>
                <a:tc>
                  <a:txBody>
                    <a:bodyPr/>
                    <a:lstStyle/>
                    <a:p>
                      <a:pPr algn="ctr"/>
                      <a:r>
                        <a:rPr lang="tr-TR" dirty="0" smtClean="0"/>
                        <a:t>7</a:t>
                      </a:r>
                      <a:endParaRPr lang="tr-TR" dirty="0"/>
                    </a:p>
                  </a:txBody>
                  <a:tcPr anchor="ctr"/>
                </a:tc>
                <a:tc>
                  <a:txBody>
                    <a:bodyPr/>
                    <a:lstStyle/>
                    <a:p>
                      <a:pPr algn="ctr"/>
                      <a:r>
                        <a:rPr lang="tr-TR" dirty="0" smtClean="0"/>
                        <a:t>13</a:t>
                      </a:r>
                      <a:endParaRPr lang="tr-TR" dirty="0"/>
                    </a:p>
                  </a:txBody>
                  <a:tcPr anchor="ctr"/>
                </a:tc>
                <a:tc>
                  <a:txBody>
                    <a:bodyPr/>
                    <a:lstStyle/>
                    <a:p>
                      <a:pPr algn="ctr"/>
                      <a:r>
                        <a:rPr lang="tr-TR" dirty="0" smtClean="0"/>
                        <a:t>7</a:t>
                      </a:r>
                      <a:endParaRPr lang="tr-TR" dirty="0"/>
                    </a:p>
                  </a:txBody>
                  <a:tcPr anchor="ctr"/>
                </a:tc>
                <a:tc>
                  <a:txBody>
                    <a:bodyPr/>
                    <a:lstStyle/>
                    <a:p>
                      <a:pPr algn="ctr"/>
                      <a:r>
                        <a:rPr lang="tr-TR" dirty="0" smtClean="0"/>
                        <a:t>18</a:t>
                      </a:r>
                      <a:endParaRPr lang="tr-TR" dirty="0"/>
                    </a:p>
                  </a:txBody>
                  <a:tcPr anchor="ctr">
                    <a:solidFill>
                      <a:schemeClr val="accent4">
                        <a:lumMod val="20000"/>
                        <a:lumOff val="80000"/>
                      </a:schemeClr>
                    </a:solidFill>
                  </a:tcPr>
                </a:tc>
                <a:tc>
                  <a:txBody>
                    <a:bodyPr/>
                    <a:lstStyle/>
                    <a:p>
                      <a:pPr algn="ctr"/>
                      <a:r>
                        <a:rPr lang="tr-TR" dirty="0" smtClean="0"/>
                        <a:t>7</a:t>
                      </a:r>
                      <a:endParaRPr lang="tr-TR" dirty="0"/>
                    </a:p>
                  </a:txBody>
                  <a:tcPr anchor="ctr">
                    <a:solidFill>
                      <a:schemeClr val="accent4">
                        <a:lumMod val="20000"/>
                        <a:lumOff val="80000"/>
                      </a:schemeClr>
                    </a:solidFill>
                  </a:tcPr>
                </a:tc>
                <a:tc>
                  <a:txBody>
                    <a:bodyPr/>
                    <a:lstStyle/>
                    <a:p>
                      <a:pPr algn="ctr"/>
                      <a:r>
                        <a:rPr lang="tr-TR" dirty="0" smtClean="0"/>
                        <a:t>5</a:t>
                      </a:r>
                      <a:endParaRPr lang="tr-TR" dirty="0"/>
                    </a:p>
                  </a:txBody>
                  <a:tcPr anchor="ctr">
                    <a:solidFill>
                      <a:schemeClr val="accent4">
                        <a:lumMod val="20000"/>
                        <a:lumOff val="80000"/>
                      </a:schemeClr>
                    </a:solidFill>
                  </a:tcPr>
                </a:tc>
                <a:tc>
                  <a:txBody>
                    <a:bodyPr/>
                    <a:lstStyle/>
                    <a:p>
                      <a:pPr algn="ctr"/>
                      <a:r>
                        <a:rPr lang="tr-TR" dirty="0" smtClean="0"/>
                        <a:t>8</a:t>
                      </a:r>
                      <a:endParaRPr lang="tr-TR" dirty="0"/>
                    </a:p>
                  </a:txBody>
                  <a:tcPr anchor="ctr">
                    <a:solidFill>
                      <a:schemeClr val="accent6">
                        <a:lumMod val="20000"/>
                        <a:lumOff val="80000"/>
                      </a:schemeClr>
                    </a:solidFill>
                  </a:tcPr>
                </a:tc>
                <a:tc>
                  <a:txBody>
                    <a:bodyPr/>
                    <a:lstStyle/>
                    <a:p>
                      <a:pPr algn="ctr"/>
                      <a:r>
                        <a:rPr lang="tr-TR" dirty="0" smtClean="0"/>
                        <a:t>8</a:t>
                      </a:r>
                      <a:endParaRPr lang="tr-TR" dirty="0"/>
                    </a:p>
                  </a:txBody>
                  <a:tcPr anchor="ctr">
                    <a:solidFill>
                      <a:schemeClr val="accent6">
                        <a:lumMod val="20000"/>
                        <a:lumOff val="80000"/>
                      </a:schemeClr>
                    </a:solidFill>
                  </a:tcPr>
                </a:tc>
                <a:tc>
                  <a:txBody>
                    <a:bodyPr/>
                    <a:lstStyle/>
                    <a:p>
                      <a:pPr algn="ctr"/>
                      <a:r>
                        <a:rPr lang="tr-TR" dirty="0" smtClean="0"/>
                        <a:t>9</a:t>
                      </a:r>
                      <a:endParaRPr lang="tr-TR" dirty="0"/>
                    </a:p>
                  </a:txBody>
                  <a:tcPr anchor="ctr">
                    <a:solidFill>
                      <a:schemeClr val="accent6">
                        <a:lumMod val="20000"/>
                        <a:lumOff val="80000"/>
                      </a:schemeClr>
                    </a:solidFill>
                  </a:tcPr>
                </a:tc>
                <a:tc>
                  <a:txBody>
                    <a:bodyPr/>
                    <a:lstStyle/>
                    <a:p>
                      <a:pPr algn="ctr"/>
                      <a:r>
                        <a:rPr lang="tr-TR" dirty="0" smtClean="0"/>
                        <a:t>5</a:t>
                      </a:r>
                      <a:endParaRPr lang="tr-TR" dirty="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4035664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120066997"/>
              </p:ext>
            </p:extLst>
          </p:nvPr>
        </p:nvGraphicFramePr>
        <p:xfrm>
          <a:off x="723325" y="342878"/>
          <a:ext cx="8557146" cy="5976035"/>
        </p:xfrm>
        <a:graphic>
          <a:graphicData uri="http://schemas.openxmlformats.org/drawingml/2006/table">
            <a:tbl>
              <a:tblPr firstRow="1" bandRow="1">
                <a:tableStyleId>{00A15C55-8517-42AA-B614-E9B94910E393}</a:tableStyleId>
              </a:tblPr>
              <a:tblGrid>
                <a:gridCol w="2852382"/>
                <a:gridCol w="2852382"/>
                <a:gridCol w="2852382"/>
              </a:tblGrid>
              <a:tr h="1857779">
                <a:tc rowSpan="3">
                  <a:txBody>
                    <a:bodyPr/>
                    <a:lstStyle/>
                    <a:p>
                      <a:pPr algn="ctr"/>
                      <a:endParaRPr lang="tr-TR" sz="2400" dirty="0" smtClean="0"/>
                    </a:p>
                    <a:p>
                      <a:pPr algn="ctr"/>
                      <a:endParaRPr lang="tr-TR" sz="2400" dirty="0" smtClean="0"/>
                    </a:p>
                    <a:p>
                      <a:pPr algn="ctr"/>
                      <a:r>
                        <a:rPr lang="tr-TR" sz="6600" dirty="0" smtClean="0"/>
                        <a:t>YKS</a:t>
                      </a:r>
                      <a:r>
                        <a:rPr lang="tr-TR" sz="2400" dirty="0" smtClean="0"/>
                        <a:t>  </a:t>
                      </a:r>
                    </a:p>
                    <a:p>
                      <a:pPr algn="ctr"/>
                      <a:endParaRPr lang="tr-TR" sz="2400" dirty="0" smtClean="0"/>
                    </a:p>
                    <a:p>
                      <a:pPr algn="ctr"/>
                      <a:endParaRPr lang="tr-TR" sz="2400" dirty="0"/>
                    </a:p>
                  </a:txBody>
                  <a:tcPr vert="wordArtVert"/>
                </a:tc>
                <a:tc>
                  <a:txBody>
                    <a:bodyPr/>
                    <a:lstStyle/>
                    <a:p>
                      <a:endParaRPr lang="tr-TR" dirty="0" smtClean="0"/>
                    </a:p>
                    <a:p>
                      <a:pPr algn="ctr"/>
                      <a:r>
                        <a:rPr lang="tr-TR" sz="2400" dirty="0" smtClean="0"/>
                        <a:t>BİRİNCİ</a:t>
                      </a:r>
                      <a:r>
                        <a:rPr lang="tr-TR" sz="2400" baseline="0" dirty="0" smtClean="0"/>
                        <a:t> OTURUM</a:t>
                      </a:r>
                    </a:p>
                    <a:p>
                      <a:pPr algn="ctr"/>
                      <a:r>
                        <a:rPr lang="tr-TR" sz="2400" baseline="0" smtClean="0"/>
                        <a:t>TYT</a:t>
                      </a:r>
                      <a:endParaRPr lang="tr-TR" sz="2400" dirty="0"/>
                    </a:p>
                  </a:txBody>
                  <a:tcPr/>
                </a:tc>
                <a:tc>
                  <a:txBody>
                    <a:bodyPr/>
                    <a:lstStyle/>
                    <a:p>
                      <a:endParaRPr lang="tr-TR" dirty="0" smtClean="0"/>
                    </a:p>
                    <a:p>
                      <a:pPr algn="ctr"/>
                      <a:r>
                        <a:rPr lang="tr-TR" sz="2800" dirty="0" smtClean="0"/>
                        <a:t>İKİNCİ</a:t>
                      </a:r>
                      <a:r>
                        <a:rPr lang="tr-TR" sz="2800" baseline="0" dirty="0" smtClean="0"/>
                        <a:t> OTURUM </a:t>
                      </a:r>
                    </a:p>
                    <a:p>
                      <a:pPr algn="ctr"/>
                      <a:r>
                        <a:rPr lang="tr-TR" sz="2800" baseline="0" dirty="0" smtClean="0"/>
                        <a:t>AYT</a:t>
                      </a:r>
                    </a:p>
                    <a:p>
                      <a:endParaRPr lang="tr-TR" dirty="0"/>
                    </a:p>
                  </a:txBody>
                  <a:tcPr/>
                </a:tc>
              </a:tr>
              <a:tr h="3108322">
                <a:tc vMerge="1">
                  <a:txBody>
                    <a:bodyPr/>
                    <a:lstStyle/>
                    <a:p>
                      <a:endParaRPr lang="tr-TR" dirty="0"/>
                    </a:p>
                  </a:txBody>
                  <a:tcPr/>
                </a:tc>
                <a:tc>
                  <a:txBody>
                    <a:bodyPr/>
                    <a:lstStyle/>
                    <a:p>
                      <a:endParaRPr lang="tr-TR"/>
                    </a:p>
                  </a:txBody>
                  <a:tcPr/>
                </a:tc>
                <a:tc>
                  <a:txBody>
                    <a:bodyPr/>
                    <a:lstStyle/>
                    <a:p>
                      <a:endParaRPr lang="tr-TR" dirty="0"/>
                    </a:p>
                  </a:txBody>
                  <a:tcPr/>
                </a:tc>
              </a:tr>
              <a:tr h="1009934">
                <a:tc vMerge="1">
                  <a:txBody>
                    <a:bodyPr/>
                    <a:lstStyle/>
                    <a:p>
                      <a:endParaRPr lang="tr-TR" dirty="0"/>
                    </a:p>
                  </a:txBody>
                  <a:tcPr/>
                </a:tc>
                <a:tc>
                  <a:txBody>
                    <a:bodyPr/>
                    <a:lstStyle/>
                    <a:p>
                      <a:endParaRPr lang="tr-TR" dirty="0"/>
                    </a:p>
                  </a:txBody>
                  <a:tcPr>
                    <a:noFill/>
                  </a:tcPr>
                </a:tc>
                <a:tc>
                  <a:txBody>
                    <a:bodyPr/>
                    <a:lstStyle/>
                    <a:p>
                      <a:endParaRPr lang="tr-TR" dirty="0"/>
                    </a:p>
                  </a:txBody>
                  <a:tcPr/>
                </a:tc>
              </a:tr>
            </a:tbl>
          </a:graphicData>
        </a:graphic>
      </p:graphicFrame>
      <p:sp>
        <p:nvSpPr>
          <p:cNvPr id="5" name="Metin kutusu 4"/>
          <p:cNvSpPr txBox="1"/>
          <p:nvPr/>
        </p:nvSpPr>
        <p:spPr>
          <a:xfrm>
            <a:off x="1203040" y="5705098"/>
            <a:ext cx="1808379" cy="523220"/>
          </a:xfrm>
          <a:prstGeom prst="rect">
            <a:avLst/>
          </a:prstGeom>
          <a:noFill/>
        </p:spPr>
        <p:txBody>
          <a:bodyPr wrap="none" rtlCol="0">
            <a:spAutoFit/>
          </a:bodyPr>
          <a:lstStyle/>
          <a:p>
            <a:pPr algn="ctr"/>
            <a:r>
              <a:rPr lang="tr-TR" sz="1400" dirty="0" smtClean="0">
                <a:latin typeface="Arial Black" panose="020B0A04020102020204" pitchFamily="34" charset="0"/>
              </a:rPr>
              <a:t>Yükseköğretim </a:t>
            </a:r>
          </a:p>
          <a:p>
            <a:pPr algn="ctr"/>
            <a:r>
              <a:rPr lang="tr-TR" sz="1400" dirty="0" smtClean="0">
                <a:latin typeface="Arial Black" panose="020B0A04020102020204" pitchFamily="34" charset="0"/>
              </a:rPr>
              <a:t>Kurumları Sınavı</a:t>
            </a:r>
            <a:endParaRPr lang="tr-TR" sz="1400" dirty="0">
              <a:latin typeface="Arial Black" panose="020B0A04020102020204" pitchFamily="34" charset="0"/>
            </a:endParaRPr>
          </a:p>
        </p:txBody>
      </p:sp>
      <p:sp>
        <p:nvSpPr>
          <p:cNvPr id="6" name="Metin kutusu 5"/>
          <p:cNvSpPr txBox="1"/>
          <p:nvPr/>
        </p:nvSpPr>
        <p:spPr>
          <a:xfrm>
            <a:off x="3863830" y="1710294"/>
            <a:ext cx="2276136" cy="307777"/>
          </a:xfrm>
          <a:prstGeom prst="rect">
            <a:avLst/>
          </a:prstGeom>
          <a:noFill/>
        </p:spPr>
        <p:txBody>
          <a:bodyPr wrap="none" rtlCol="0">
            <a:spAutoFit/>
          </a:bodyPr>
          <a:lstStyle/>
          <a:p>
            <a:r>
              <a:rPr lang="tr-TR" sz="1400" dirty="0" smtClean="0">
                <a:latin typeface="Arial Black" panose="020B0A04020102020204" pitchFamily="34" charset="0"/>
              </a:rPr>
              <a:t>Temel Yeterlilik Testi</a:t>
            </a:r>
            <a:endParaRPr lang="tr-TR" sz="1400" dirty="0">
              <a:latin typeface="Arial Black" panose="020B0A04020102020204" pitchFamily="34" charset="0"/>
            </a:endParaRPr>
          </a:p>
        </p:txBody>
      </p:sp>
      <p:sp>
        <p:nvSpPr>
          <p:cNvPr id="7" name="Metin kutusu 6"/>
          <p:cNvSpPr txBox="1"/>
          <p:nvPr/>
        </p:nvSpPr>
        <p:spPr>
          <a:xfrm>
            <a:off x="6816255" y="1710294"/>
            <a:ext cx="2116990" cy="307777"/>
          </a:xfrm>
          <a:prstGeom prst="rect">
            <a:avLst/>
          </a:prstGeom>
          <a:noFill/>
        </p:spPr>
        <p:txBody>
          <a:bodyPr wrap="none" rtlCol="0">
            <a:spAutoFit/>
          </a:bodyPr>
          <a:lstStyle/>
          <a:p>
            <a:r>
              <a:rPr lang="tr-TR" sz="1400" dirty="0" smtClean="0">
                <a:latin typeface="Arial Black" panose="020B0A04020102020204" pitchFamily="34" charset="0"/>
              </a:rPr>
              <a:t>Alan Yeterlilik Testi</a:t>
            </a:r>
            <a:endParaRPr lang="tr-TR" sz="1400" dirty="0">
              <a:latin typeface="Arial Black" panose="020B0A04020102020204" pitchFamily="34" charset="0"/>
            </a:endParaRPr>
          </a:p>
        </p:txBody>
      </p:sp>
      <p:sp>
        <p:nvSpPr>
          <p:cNvPr id="8" name="Metin kutusu 7"/>
          <p:cNvSpPr txBox="1"/>
          <p:nvPr/>
        </p:nvSpPr>
        <p:spPr>
          <a:xfrm>
            <a:off x="4010347" y="2484734"/>
            <a:ext cx="1748812" cy="1815882"/>
          </a:xfrm>
          <a:prstGeom prst="rect">
            <a:avLst/>
          </a:prstGeom>
          <a:noFill/>
        </p:spPr>
        <p:txBody>
          <a:bodyPr wrap="none" rtlCol="0">
            <a:spAutoFit/>
          </a:bodyPr>
          <a:lstStyle/>
          <a:p>
            <a:pPr marL="285750" indent="-285750">
              <a:buFont typeface="Wingdings" panose="05000000000000000000" pitchFamily="2" charset="2"/>
              <a:buChar char="Ø"/>
            </a:pPr>
            <a:r>
              <a:rPr lang="tr-TR" sz="1400" dirty="0" smtClean="0"/>
              <a:t>Türkçe</a:t>
            </a:r>
          </a:p>
          <a:p>
            <a:pPr marL="285750" indent="-285750">
              <a:buFont typeface="Wingdings" panose="05000000000000000000" pitchFamily="2" charset="2"/>
              <a:buChar char="Ø"/>
            </a:pPr>
            <a:r>
              <a:rPr lang="tr-TR" sz="1400" dirty="0" smtClean="0"/>
              <a:t>Temel Matematik</a:t>
            </a:r>
          </a:p>
          <a:p>
            <a:pPr marL="285750" indent="-285750">
              <a:buFont typeface="Wingdings" panose="05000000000000000000" pitchFamily="2" charset="2"/>
              <a:buChar char="Ø"/>
            </a:pPr>
            <a:r>
              <a:rPr lang="tr-TR" sz="1400" dirty="0" smtClean="0"/>
              <a:t>Fen Bilimleri</a:t>
            </a:r>
          </a:p>
          <a:p>
            <a:pPr marL="285750" indent="-285750">
              <a:buFont typeface="Wingdings" panose="05000000000000000000" pitchFamily="2" charset="2"/>
              <a:buChar char="Ø"/>
            </a:pPr>
            <a:r>
              <a:rPr lang="tr-TR" sz="1400" dirty="0" smtClean="0"/>
              <a:t>Sosyal Bilimler</a:t>
            </a:r>
          </a:p>
          <a:p>
            <a:endParaRPr lang="tr-TR" sz="1400" dirty="0"/>
          </a:p>
          <a:p>
            <a:r>
              <a:rPr lang="tr-TR" sz="1400" dirty="0" smtClean="0"/>
              <a:t>(Toplam 120 Soru)</a:t>
            </a:r>
          </a:p>
          <a:p>
            <a:endParaRPr lang="tr-TR" sz="1400" dirty="0" smtClean="0"/>
          </a:p>
          <a:p>
            <a:r>
              <a:rPr lang="tr-TR" sz="1400" b="1" dirty="0" smtClean="0"/>
              <a:t>Toplam Süre : 135 </a:t>
            </a:r>
            <a:r>
              <a:rPr lang="tr-TR" sz="1400" b="1" dirty="0" err="1" smtClean="0"/>
              <a:t>dk</a:t>
            </a:r>
            <a:endParaRPr lang="tr-TR" sz="1400" b="1" dirty="0"/>
          </a:p>
        </p:txBody>
      </p:sp>
      <p:sp>
        <p:nvSpPr>
          <p:cNvPr id="9" name="Dikdörtgen 8"/>
          <p:cNvSpPr/>
          <p:nvPr/>
        </p:nvSpPr>
        <p:spPr>
          <a:xfrm>
            <a:off x="6469031" y="2484734"/>
            <a:ext cx="2811439" cy="1815882"/>
          </a:xfrm>
          <a:prstGeom prst="rect">
            <a:avLst/>
          </a:prstGeom>
        </p:spPr>
        <p:txBody>
          <a:bodyPr wrap="square">
            <a:spAutoFit/>
          </a:bodyPr>
          <a:lstStyle/>
          <a:p>
            <a:pPr marL="285750" indent="-285750">
              <a:buFont typeface="Wingdings" panose="05000000000000000000" pitchFamily="2" charset="2"/>
              <a:buChar char="ü"/>
            </a:pPr>
            <a:r>
              <a:rPr lang="tr-TR" sz="1400" dirty="0" smtClean="0"/>
              <a:t>Türk Dili ve Edebiyatı - Sosyal</a:t>
            </a:r>
          </a:p>
          <a:p>
            <a:r>
              <a:rPr lang="tr-TR" sz="1400" dirty="0" smtClean="0"/>
              <a:t> Bilimler-1 (Tarih-1, Coğrafya-1)</a:t>
            </a:r>
          </a:p>
          <a:p>
            <a:pPr marL="285750" indent="-285750">
              <a:buFont typeface="Wingdings" panose="05000000000000000000" pitchFamily="2" charset="2"/>
              <a:buChar char="ü"/>
            </a:pPr>
            <a:r>
              <a:rPr lang="tr-TR" sz="1400" dirty="0" smtClean="0"/>
              <a:t>Matematik</a:t>
            </a:r>
          </a:p>
          <a:p>
            <a:pPr marL="285750" indent="-285750">
              <a:buFont typeface="Wingdings" panose="05000000000000000000" pitchFamily="2" charset="2"/>
              <a:buChar char="ü"/>
            </a:pPr>
            <a:r>
              <a:rPr lang="tr-TR" sz="1400" dirty="0" smtClean="0"/>
              <a:t>Sosyal Bilimler-2</a:t>
            </a:r>
          </a:p>
          <a:p>
            <a:r>
              <a:rPr lang="tr-TR" sz="1400" dirty="0" smtClean="0"/>
              <a:t> (Tarih-2, Coğrafya-2, Felsefe Grubu,</a:t>
            </a:r>
          </a:p>
          <a:p>
            <a:r>
              <a:rPr lang="tr-TR" sz="1400" dirty="0" smtClean="0"/>
              <a:t> Din Kültürü ve Ahlak Bilgisi)</a:t>
            </a:r>
          </a:p>
          <a:p>
            <a:pPr marL="285750" indent="-285750">
              <a:buFont typeface="Wingdings" panose="05000000000000000000" pitchFamily="2" charset="2"/>
              <a:buChar char="ü"/>
            </a:pPr>
            <a:r>
              <a:rPr lang="tr-TR" sz="1400" dirty="0" smtClean="0"/>
              <a:t>Fen Bilimleri (Fizik, Kimya, Biyoloji)</a:t>
            </a:r>
            <a:endParaRPr lang="tr-TR" sz="1400" dirty="0"/>
          </a:p>
        </p:txBody>
      </p:sp>
      <p:sp>
        <p:nvSpPr>
          <p:cNvPr id="10" name="Metin kutusu 9"/>
          <p:cNvSpPr txBox="1"/>
          <p:nvPr/>
        </p:nvSpPr>
        <p:spPr>
          <a:xfrm>
            <a:off x="6469030" y="4300616"/>
            <a:ext cx="1728487" cy="738664"/>
          </a:xfrm>
          <a:prstGeom prst="rect">
            <a:avLst/>
          </a:prstGeom>
          <a:noFill/>
        </p:spPr>
        <p:txBody>
          <a:bodyPr wrap="none" rtlCol="0">
            <a:spAutoFit/>
          </a:bodyPr>
          <a:lstStyle/>
          <a:p>
            <a:r>
              <a:rPr lang="tr-TR" sz="1400" dirty="0" smtClean="0"/>
              <a:t>(Toplam 160 Soru)</a:t>
            </a:r>
          </a:p>
          <a:p>
            <a:endParaRPr lang="tr-TR" sz="1400" dirty="0"/>
          </a:p>
          <a:p>
            <a:r>
              <a:rPr lang="tr-TR" sz="1400" b="1" dirty="0" smtClean="0"/>
              <a:t>Toplam Süre : 180 </a:t>
            </a:r>
            <a:r>
              <a:rPr lang="tr-TR" sz="1400" b="1" dirty="0" err="1" smtClean="0"/>
              <a:t>dk</a:t>
            </a:r>
            <a:endParaRPr lang="tr-TR" sz="1400" b="1" dirty="0"/>
          </a:p>
        </p:txBody>
      </p:sp>
      <p:sp>
        <p:nvSpPr>
          <p:cNvPr id="11" name="Metin kutusu 10"/>
          <p:cNvSpPr txBox="1"/>
          <p:nvPr/>
        </p:nvSpPr>
        <p:spPr>
          <a:xfrm>
            <a:off x="6469030" y="5364806"/>
            <a:ext cx="1941942" cy="984885"/>
          </a:xfrm>
          <a:prstGeom prst="rect">
            <a:avLst/>
          </a:prstGeom>
          <a:noFill/>
        </p:spPr>
        <p:txBody>
          <a:bodyPr wrap="none" rtlCol="0">
            <a:spAutoFit/>
          </a:bodyPr>
          <a:lstStyle/>
          <a:p>
            <a:r>
              <a:rPr lang="tr-TR" sz="1600" b="1" dirty="0" smtClean="0"/>
              <a:t>Yabancı Dil Oturumu</a:t>
            </a:r>
            <a:endParaRPr lang="tr-TR" sz="1600" b="1" dirty="0"/>
          </a:p>
          <a:p>
            <a:endParaRPr lang="tr-TR" sz="1400" dirty="0" smtClean="0"/>
          </a:p>
          <a:p>
            <a:r>
              <a:rPr lang="tr-TR" sz="1400" dirty="0" smtClean="0"/>
              <a:t>80 Soru</a:t>
            </a:r>
          </a:p>
          <a:p>
            <a:r>
              <a:rPr lang="tr-TR" sz="1400" b="1" dirty="0" smtClean="0"/>
              <a:t>Toplam Süre : 120 </a:t>
            </a:r>
            <a:r>
              <a:rPr lang="tr-TR" sz="1400" b="1" dirty="0" err="1" smtClean="0"/>
              <a:t>dk</a:t>
            </a:r>
            <a:endParaRPr lang="tr-TR" sz="1400" b="1" dirty="0" smtClean="0"/>
          </a:p>
        </p:txBody>
      </p:sp>
      <p:sp>
        <p:nvSpPr>
          <p:cNvPr id="12" name="Metin kutusu 11"/>
          <p:cNvSpPr txBox="1"/>
          <p:nvPr/>
        </p:nvSpPr>
        <p:spPr>
          <a:xfrm>
            <a:off x="4120887" y="5643543"/>
            <a:ext cx="1762022" cy="584775"/>
          </a:xfrm>
          <a:prstGeom prst="rect">
            <a:avLst/>
          </a:prstGeom>
          <a:noFill/>
        </p:spPr>
        <p:txBody>
          <a:bodyPr wrap="none" rtlCol="0">
            <a:spAutoFit/>
          </a:bodyPr>
          <a:lstStyle/>
          <a:p>
            <a:pPr algn="ctr"/>
            <a:r>
              <a:rPr lang="tr-TR" sz="1600" b="1" dirty="0" smtClean="0">
                <a:solidFill>
                  <a:srgbClr val="D40000"/>
                </a:solidFill>
              </a:rPr>
              <a:t>Her Bir Oturumun </a:t>
            </a:r>
          </a:p>
          <a:p>
            <a:pPr algn="ctr"/>
            <a:r>
              <a:rPr lang="tr-TR" sz="1600" b="1" dirty="0" smtClean="0">
                <a:solidFill>
                  <a:srgbClr val="D40000"/>
                </a:solidFill>
              </a:rPr>
              <a:t>Ücreti 50 </a:t>
            </a:r>
            <a:r>
              <a:rPr lang="tr-TR" sz="1600" b="1" dirty="0" err="1" smtClean="0">
                <a:solidFill>
                  <a:srgbClr val="D40000"/>
                </a:solidFill>
              </a:rPr>
              <a:t>Tl’dir</a:t>
            </a:r>
            <a:r>
              <a:rPr lang="tr-TR" sz="1600" b="1" dirty="0" smtClean="0">
                <a:solidFill>
                  <a:srgbClr val="D40000"/>
                </a:solidFill>
              </a:rPr>
              <a:t>.</a:t>
            </a:r>
            <a:endParaRPr lang="tr-TR" sz="1600" b="1" dirty="0">
              <a:solidFill>
                <a:srgbClr val="D40000"/>
              </a:solidFill>
            </a:endParaRPr>
          </a:p>
        </p:txBody>
      </p:sp>
      <p:cxnSp>
        <p:nvCxnSpPr>
          <p:cNvPr id="14" name="Düz Ok Bağlayıcısı 13"/>
          <p:cNvCxnSpPr/>
          <p:nvPr/>
        </p:nvCxnSpPr>
        <p:spPr>
          <a:xfrm flipV="1">
            <a:off x="5158854" y="4544704"/>
            <a:ext cx="0" cy="9826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Düz Ok Bağlayıcısı 15"/>
          <p:cNvCxnSpPr/>
          <p:nvPr/>
        </p:nvCxnSpPr>
        <p:spPr>
          <a:xfrm flipV="1">
            <a:off x="5720491" y="5039280"/>
            <a:ext cx="748539" cy="6042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Düz Ok Bağlayıcısı 18"/>
          <p:cNvCxnSpPr/>
          <p:nvPr/>
        </p:nvCxnSpPr>
        <p:spPr>
          <a:xfrm flipV="1">
            <a:off x="5759159" y="5764630"/>
            <a:ext cx="925773" cy="362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04568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5" name="Metin kutusu 4"/>
          <p:cNvSpPr txBox="1"/>
          <p:nvPr/>
        </p:nvSpPr>
        <p:spPr>
          <a:xfrm>
            <a:off x="0" y="313896"/>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10408" y="922449"/>
            <a:ext cx="2368790" cy="461665"/>
          </a:xfrm>
          <a:prstGeom prst="rect">
            <a:avLst/>
          </a:prstGeom>
          <a:noFill/>
        </p:spPr>
        <p:txBody>
          <a:bodyPr wrap="none" rtlCol="0">
            <a:spAutoFit/>
          </a:bodyPr>
          <a:lstStyle/>
          <a:p>
            <a:r>
              <a:rPr lang="tr-TR" sz="2400" b="1" dirty="0" smtClean="0">
                <a:solidFill>
                  <a:srgbClr val="D40000"/>
                </a:solidFill>
              </a:rPr>
              <a:t>Sayısal Puan İçin;</a:t>
            </a:r>
            <a:endParaRPr lang="tr-TR" sz="2400" b="1" dirty="0">
              <a:solidFill>
                <a:srgbClr val="D40000"/>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1496004943"/>
              </p:ext>
            </p:extLst>
          </p:nvPr>
        </p:nvGraphicFramePr>
        <p:xfrm>
          <a:off x="210407" y="1621725"/>
          <a:ext cx="9329377" cy="4567610"/>
        </p:xfrm>
        <a:graphic>
          <a:graphicData uri="http://schemas.openxmlformats.org/drawingml/2006/table">
            <a:tbl>
              <a:tblPr firstRow="1" bandRow="1">
                <a:tableStyleId>{5C22544A-7EE6-4342-B048-85BDC9FD1C3A}</a:tableStyleId>
              </a:tblPr>
              <a:tblGrid>
                <a:gridCol w="888500"/>
                <a:gridCol w="703406"/>
                <a:gridCol w="925535"/>
                <a:gridCol w="758940"/>
                <a:gridCol w="1110641"/>
                <a:gridCol w="1702984"/>
                <a:gridCol w="1115271"/>
                <a:gridCol w="1072077"/>
                <a:gridCol w="1052023"/>
              </a:tblGrid>
              <a:tr h="835162">
                <a:tc gridSpan="9">
                  <a:txBody>
                    <a:bodyPr/>
                    <a:lstStyle/>
                    <a:p>
                      <a:pPr algn="ctr"/>
                      <a:r>
                        <a:rPr lang="tr-TR" sz="2400" dirty="0" smtClean="0"/>
                        <a:t>LİSANS YERLEŞTİRME</a:t>
                      </a:r>
                      <a:endParaRPr lang="tr-TR" sz="2400" dirty="0"/>
                    </a:p>
                  </a:txBody>
                  <a:tcPr anchor="ctr">
                    <a:solidFill>
                      <a:srgbClr val="D40000"/>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9">
                  <a:txBody>
                    <a:bodyPr/>
                    <a:lstStyle/>
                    <a:p>
                      <a:pPr algn="ctr"/>
                      <a:r>
                        <a:rPr lang="tr-TR" b="1" dirty="0" smtClean="0"/>
                        <a:t>TESTLERİN AĞIRLIKLARI (%)</a:t>
                      </a:r>
                      <a:endParaRPr lang="tr-TR" b="1" dirty="0"/>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5">
                  <a:txBody>
                    <a:bodyPr/>
                    <a:lstStyle/>
                    <a:p>
                      <a:pPr algn="ctr"/>
                      <a:r>
                        <a:rPr lang="tr-TR" b="1" dirty="0" smtClean="0">
                          <a:solidFill>
                            <a:schemeClr val="bg1"/>
                          </a:solidFill>
                        </a:rPr>
                        <a:t>TYT</a:t>
                      </a:r>
                      <a:endParaRPr lang="tr-TR" b="1" dirty="0">
                        <a:solidFill>
                          <a:schemeClr val="bg1"/>
                        </a:solidFill>
                      </a:endParaRPr>
                    </a:p>
                  </a:txBody>
                  <a:tcPr anchor="ctr">
                    <a:solidFill>
                      <a:schemeClr val="accent3">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gridSpan="4">
                  <a:txBody>
                    <a:bodyPr/>
                    <a:lstStyle/>
                    <a:p>
                      <a:pPr algn="ctr"/>
                      <a:r>
                        <a:rPr lang="tr-TR" b="1" dirty="0" smtClean="0">
                          <a:solidFill>
                            <a:schemeClr val="bg1"/>
                          </a:solidFill>
                        </a:rPr>
                        <a:t>AYT</a:t>
                      </a:r>
                      <a:endParaRPr lang="tr-TR" b="1" dirty="0">
                        <a:solidFill>
                          <a:schemeClr val="bg1"/>
                        </a:solidFill>
                      </a:endParaRPr>
                    </a:p>
                  </a:txBody>
                  <a:tcPr anchor="ctr">
                    <a:solidFill>
                      <a:schemeClr val="accent3">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94360">
                <a:tc rowSpan="2">
                  <a:txBody>
                    <a:bodyPr/>
                    <a:lstStyle/>
                    <a:p>
                      <a:pPr algn="ctr"/>
                      <a:r>
                        <a:rPr lang="tr-TR" sz="1600" b="1" dirty="0" smtClean="0"/>
                        <a:t>Puan Türü</a:t>
                      </a:r>
                      <a:endParaRPr lang="tr-TR" sz="1600" b="1" dirty="0"/>
                    </a:p>
                  </a:txBody>
                  <a:tcPr vert="vert270" anchor="ctr"/>
                </a:tc>
                <a:tc rowSpan="2">
                  <a:txBody>
                    <a:bodyPr/>
                    <a:lstStyle/>
                    <a:p>
                      <a:pPr algn="ctr"/>
                      <a:r>
                        <a:rPr lang="tr-TR" sz="1600" dirty="0" smtClean="0"/>
                        <a:t>Türkçe</a:t>
                      </a:r>
                      <a:endParaRPr lang="tr-TR" sz="1600" dirty="0"/>
                    </a:p>
                  </a:txBody>
                  <a:tcPr vert="vert270" anchor="ctr"/>
                </a:tc>
                <a:tc rowSpan="2">
                  <a:txBody>
                    <a:bodyPr/>
                    <a:lstStyle/>
                    <a:p>
                      <a:pPr algn="ctr"/>
                      <a:r>
                        <a:rPr lang="tr-TR" sz="1600" dirty="0" smtClean="0"/>
                        <a:t>Sosyal Bilimler</a:t>
                      </a:r>
                      <a:endParaRPr lang="tr-TR" sz="1600" dirty="0"/>
                    </a:p>
                  </a:txBody>
                  <a:tcPr vert="vert270" anchor="ctr"/>
                </a:tc>
                <a:tc rowSpan="2">
                  <a:txBody>
                    <a:bodyPr/>
                    <a:lstStyle/>
                    <a:p>
                      <a:pPr algn="ctr"/>
                      <a:r>
                        <a:rPr lang="tr-TR" sz="1600" dirty="0" smtClean="0"/>
                        <a:t>Temel Matematik </a:t>
                      </a:r>
                      <a:endParaRPr lang="tr-TR" sz="1600" dirty="0"/>
                    </a:p>
                  </a:txBody>
                  <a:tcPr vert="vert270" anchor="ctr"/>
                </a:tc>
                <a:tc rowSpan="2">
                  <a:txBody>
                    <a:bodyPr/>
                    <a:lstStyle/>
                    <a:p>
                      <a:pPr algn="ctr"/>
                      <a:r>
                        <a:rPr lang="tr-TR" sz="1600" dirty="0" smtClean="0"/>
                        <a:t>Fen</a:t>
                      </a:r>
                      <a:r>
                        <a:rPr lang="tr-TR" sz="1600" baseline="0" dirty="0" smtClean="0"/>
                        <a:t> Bilimleri</a:t>
                      </a:r>
                      <a:endParaRPr lang="tr-TR" sz="1600" dirty="0"/>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Matematik</a:t>
                      </a:r>
                    </a:p>
                  </a:txBody>
                  <a:tcPr anchor="ctr">
                    <a:solidFill>
                      <a:schemeClr val="accent4">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Fen Bilimleri</a:t>
                      </a:r>
                    </a:p>
                  </a:txBody>
                  <a:tcPr anchor="ctr">
                    <a:solidFill>
                      <a:schemeClr val="accent6">
                        <a:lumMod val="20000"/>
                        <a:lumOff val="80000"/>
                      </a:schemeClr>
                    </a:solidFill>
                  </a:tcPr>
                </a:tc>
                <a:tc hMerge="1">
                  <a:txBody>
                    <a:bodyPr/>
                    <a:lstStyle/>
                    <a:p>
                      <a:endParaRPr lang="tr-TR" dirty="0"/>
                    </a:p>
                  </a:txBody>
                  <a:tcPr/>
                </a:tc>
                <a:tc hMerge="1">
                  <a:txBody>
                    <a:bodyPr/>
                    <a:lstStyle/>
                    <a:p>
                      <a:endParaRPr lang="tr-TR" dirty="0"/>
                    </a:p>
                  </a:txBody>
                  <a:tcPr/>
                </a:tc>
              </a:tr>
              <a:tr h="59436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u="none" strike="noStrike" kern="1200" baseline="0" dirty="0" smtClean="0">
                          <a:solidFill>
                            <a:schemeClr val="dk1"/>
                          </a:solidFill>
                          <a:latin typeface="+mn-lt"/>
                          <a:ea typeface="+mn-ea"/>
                          <a:cs typeface="+mn-cs"/>
                        </a:rPr>
                        <a:t>Matematik</a:t>
                      </a:r>
                    </a:p>
                  </a:txBody>
                  <a:tcPr anchor="ctr">
                    <a:solidFill>
                      <a:schemeClr val="accent4">
                        <a:lumMod val="20000"/>
                        <a:lumOff val="80000"/>
                      </a:schemeClr>
                    </a:solidFill>
                  </a:tcPr>
                </a:tc>
                <a:tc>
                  <a:txBody>
                    <a:bodyPr/>
                    <a:lstStyle/>
                    <a:p>
                      <a:pPr algn="ctr"/>
                      <a:r>
                        <a:rPr lang="tr-TR" sz="1600" dirty="0" smtClean="0"/>
                        <a:t>Fizik</a:t>
                      </a:r>
                      <a:endParaRPr lang="tr-TR" sz="1600" dirty="0"/>
                    </a:p>
                  </a:txBody>
                  <a:tcPr anchor="ctr">
                    <a:solidFill>
                      <a:schemeClr val="accent6">
                        <a:lumMod val="20000"/>
                        <a:lumOff val="80000"/>
                      </a:schemeClr>
                    </a:solidFill>
                  </a:tcPr>
                </a:tc>
                <a:tc>
                  <a:txBody>
                    <a:bodyPr/>
                    <a:lstStyle/>
                    <a:p>
                      <a:pPr algn="ctr"/>
                      <a:r>
                        <a:rPr lang="tr-TR" sz="1600" dirty="0" smtClean="0"/>
                        <a:t>Kimya</a:t>
                      </a:r>
                      <a:endParaRPr lang="tr-TR" sz="1600" dirty="0"/>
                    </a:p>
                  </a:txBody>
                  <a:tcPr anchor="ctr">
                    <a:solidFill>
                      <a:schemeClr val="accent6">
                        <a:lumMod val="20000"/>
                        <a:lumOff val="80000"/>
                      </a:schemeClr>
                    </a:solidFill>
                  </a:tcPr>
                </a:tc>
                <a:tc>
                  <a:txBody>
                    <a:bodyPr/>
                    <a:lstStyle/>
                    <a:p>
                      <a:pPr algn="ctr"/>
                      <a:r>
                        <a:rPr lang="tr-TR" sz="1600" dirty="0" smtClean="0"/>
                        <a:t>Biyoloji</a:t>
                      </a:r>
                      <a:endParaRPr lang="tr-TR" sz="1600" dirty="0"/>
                    </a:p>
                  </a:txBody>
                  <a:tcPr anchor="ctr">
                    <a:solidFill>
                      <a:schemeClr val="accent6">
                        <a:lumMod val="20000"/>
                        <a:lumOff val="80000"/>
                      </a:schemeClr>
                    </a:solidFill>
                  </a:tcPr>
                </a:tc>
              </a:tr>
              <a:tr h="873404">
                <a:tc>
                  <a:txBody>
                    <a:bodyPr/>
                    <a:lstStyle/>
                    <a:p>
                      <a:pPr algn="ctr"/>
                      <a:r>
                        <a:rPr lang="tr-TR" b="1" dirty="0" smtClean="0"/>
                        <a:t>SAY</a:t>
                      </a:r>
                      <a:endParaRPr lang="tr-TR" b="1" dirty="0"/>
                    </a:p>
                  </a:txBody>
                  <a:tcPr anchor="ctr"/>
                </a:tc>
                <a:tc>
                  <a:txBody>
                    <a:bodyPr/>
                    <a:lstStyle/>
                    <a:p>
                      <a:pPr algn="ctr"/>
                      <a:r>
                        <a:rPr lang="tr-TR" dirty="0" smtClean="0"/>
                        <a:t>13</a:t>
                      </a:r>
                      <a:endParaRPr lang="tr-TR" dirty="0"/>
                    </a:p>
                  </a:txBody>
                  <a:tcPr anchor="ctr"/>
                </a:tc>
                <a:tc>
                  <a:txBody>
                    <a:bodyPr/>
                    <a:lstStyle/>
                    <a:p>
                      <a:pPr algn="ctr"/>
                      <a:r>
                        <a:rPr lang="tr-TR" dirty="0" smtClean="0"/>
                        <a:t>7</a:t>
                      </a:r>
                      <a:endParaRPr lang="tr-TR" dirty="0"/>
                    </a:p>
                  </a:txBody>
                  <a:tcPr anchor="ctr"/>
                </a:tc>
                <a:tc>
                  <a:txBody>
                    <a:bodyPr/>
                    <a:lstStyle/>
                    <a:p>
                      <a:pPr algn="ctr"/>
                      <a:r>
                        <a:rPr lang="tr-TR" dirty="0" smtClean="0"/>
                        <a:t>13</a:t>
                      </a:r>
                      <a:endParaRPr lang="tr-TR" dirty="0"/>
                    </a:p>
                  </a:txBody>
                  <a:tcPr anchor="ctr"/>
                </a:tc>
                <a:tc>
                  <a:txBody>
                    <a:bodyPr/>
                    <a:lstStyle/>
                    <a:p>
                      <a:pPr algn="ctr"/>
                      <a:r>
                        <a:rPr lang="tr-TR" dirty="0" smtClean="0"/>
                        <a:t>7</a:t>
                      </a:r>
                      <a:endParaRPr lang="tr-TR" dirty="0"/>
                    </a:p>
                  </a:txBody>
                  <a:tcPr anchor="ctr"/>
                </a:tc>
                <a:tc>
                  <a:txBody>
                    <a:bodyPr/>
                    <a:lstStyle/>
                    <a:p>
                      <a:pPr algn="ctr"/>
                      <a:r>
                        <a:rPr lang="tr-TR" dirty="0" smtClean="0"/>
                        <a:t>30</a:t>
                      </a:r>
                      <a:endParaRPr lang="tr-TR" dirty="0"/>
                    </a:p>
                  </a:txBody>
                  <a:tcPr anchor="ctr">
                    <a:solidFill>
                      <a:schemeClr val="accent4">
                        <a:lumMod val="20000"/>
                        <a:lumOff val="80000"/>
                      </a:schemeClr>
                    </a:solidFill>
                  </a:tcPr>
                </a:tc>
                <a:tc>
                  <a:txBody>
                    <a:bodyPr/>
                    <a:lstStyle/>
                    <a:p>
                      <a:pPr algn="ctr"/>
                      <a:r>
                        <a:rPr lang="tr-TR" dirty="0" smtClean="0"/>
                        <a:t>10</a:t>
                      </a:r>
                      <a:endParaRPr lang="tr-TR" dirty="0"/>
                    </a:p>
                  </a:txBody>
                  <a:tcPr anchor="ctr">
                    <a:solidFill>
                      <a:schemeClr val="accent6">
                        <a:lumMod val="20000"/>
                        <a:lumOff val="80000"/>
                      </a:schemeClr>
                    </a:solidFill>
                  </a:tcPr>
                </a:tc>
                <a:tc>
                  <a:txBody>
                    <a:bodyPr/>
                    <a:lstStyle/>
                    <a:p>
                      <a:pPr algn="ctr"/>
                      <a:r>
                        <a:rPr lang="tr-TR" dirty="0" smtClean="0"/>
                        <a:t>10</a:t>
                      </a:r>
                      <a:endParaRPr lang="tr-TR" dirty="0"/>
                    </a:p>
                  </a:txBody>
                  <a:tcPr anchor="ctr">
                    <a:solidFill>
                      <a:schemeClr val="accent6">
                        <a:lumMod val="20000"/>
                        <a:lumOff val="80000"/>
                      </a:schemeClr>
                    </a:solidFill>
                  </a:tcPr>
                </a:tc>
                <a:tc>
                  <a:txBody>
                    <a:bodyPr/>
                    <a:lstStyle/>
                    <a:p>
                      <a:pPr algn="ctr"/>
                      <a:r>
                        <a:rPr lang="tr-TR" dirty="0" smtClean="0"/>
                        <a:t>10</a:t>
                      </a:r>
                      <a:endParaRPr lang="tr-TR" dirty="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630268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5" name="Metin kutusu 4"/>
          <p:cNvSpPr txBox="1"/>
          <p:nvPr/>
        </p:nvSpPr>
        <p:spPr>
          <a:xfrm>
            <a:off x="0" y="313896"/>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10408" y="922449"/>
            <a:ext cx="2919389" cy="461665"/>
          </a:xfrm>
          <a:prstGeom prst="rect">
            <a:avLst/>
          </a:prstGeom>
          <a:noFill/>
        </p:spPr>
        <p:txBody>
          <a:bodyPr wrap="none" rtlCol="0">
            <a:spAutoFit/>
          </a:bodyPr>
          <a:lstStyle/>
          <a:p>
            <a:r>
              <a:rPr lang="tr-TR" sz="2400" b="1" dirty="0" smtClean="0">
                <a:solidFill>
                  <a:schemeClr val="accent2">
                    <a:lumMod val="75000"/>
                  </a:schemeClr>
                </a:solidFill>
              </a:rPr>
              <a:t>Eşit Ağırlık Puanı İçin;</a:t>
            </a:r>
            <a:endParaRPr lang="tr-TR" sz="2400" b="1" dirty="0">
              <a:solidFill>
                <a:schemeClr val="accent2">
                  <a:lumMod val="75000"/>
                </a:schemeClr>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2019478444"/>
              </p:ext>
            </p:extLst>
          </p:nvPr>
        </p:nvGraphicFramePr>
        <p:xfrm>
          <a:off x="210407" y="1621725"/>
          <a:ext cx="9493150" cy="4613330"/>
        </p:xfrm>
        <a:graphic>
          <a:graphicData uri="http://schemas.openxmlformats.org/drawingml/2006/table">
            <a:tbl>
              <a:tblPr firstRow="1" bandRow="1">
                <a:tableStyleId>{5C22544A-7EE6-4342-B048-85BDC9FD1C3A}</a:tableStyleId>
              </a:tblPr>
              <a:tblGrid>
                <a:gridCol w="904097"/>
                <a:gridCol w="715754"/>
                <a:gridCol w="941782"/>
                <a:gridCol w="772263"/>
                <a:gridCol w="1130138"/>
                <a:gridCol w="1732879"/>
                <a:gridCol w="1134849"/>
                <a:gridCol w="933091"/>
                <a:gridCol w="1228297"/>
              </a:tblGrid>
              <a:tr h="835162">
                <a:tc gridSpan="9">
                  <a:txBody>
                    <a:bodyPr/>
                    <a:lstStyle/>
                    <a:p>
                      <a:pPr algn="ctr"/>
                      <a:r>
                        <a:rPr lang="tr-TR" sz="2400" dirty="0" smtClean="0"/>
                        <a:t>LİSANS YERLEŞTİRME</a:t>
                      </a:r>
                      <a:endParaRPr lang="tr-TR" sz="2400" dirty="0"/>
                    </a:p>
                  </a:txBody>
                  <a:tcPr anchor="ctr">
                    <a:solidFill>
                      <a:schemeClr val="accent2">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9">
                  <a:txBody>
                    <a:bodyPr/>
                    <a:lstStyle/>
                    <a:p>
                      <a:pPr algn="ctr"/>
                      <a:r>
                        <a:rPr lang="tr-TR" b="1" dirty="0" smtClean="0"/>
                        <a:t>TESTLERİN AĞIRLIKLARI (%)</a:t>
                      </a:r>
                      <a:endParaRPr lang="tr-TR" b="1" dirty="0"/>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835162">
                <a:tc gridSpan="5">
                  <a:txBody>
                    <a:bodyPr/>
                    <a:lstStyle/>
                    <a:p>
                      <a:pPr algn="ctr"/>
                      <a:r>
                        <a:rPr lang="tr-TR" b="1" dirty="0" smtClean="0">
                          <a:solidFill>
                            <a:schemeClr val="bg1"/>
                          </a:solidFill>
                        </a:rPr>
                        <a:t>TYT</a:t>
                      </a:r>
                      <a:endParaRPr lang="tr-TR" b="1" dirty="0">
                        <a:solidFill>
                          <a:schemeClr val="bg1"/>
                        </a:solidFill>
                      </a:endParaRPr>
                    </a:p>
                  </a:txBody>
                  <a:tcPr anchor="ctr">
                    <a:solidFill>
                      <a:schemeClr val="accent3">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gridSpan="4">
                  <a:txBody>
                    <a:bodyPr/>
                    <a:lstStyle/>
                    <a:p>
                      <a:pPr algn="ctr"/>
                      <a:r>
                        <a:rPr lang="tr-TR" b="1" dirty="0" smtClean="0">
                          <a:solidFill>
                            <a:schemeClr val="bg1"/>
                          </a:solidFill>
                        </a:rPr>
                        <a:t>AYT</a:t>
                      </a:r>
                      <a:endParaRPr lang="tr-TR" b="1" dirty="0">
                        <a:solidFill>
                          <a:schemeClr val="bg1"/>
                        </a:solidFill>
                      </a:endParaRPr>
                    </a:p>
                  </a:txBody>
                  <a:tcPr anchor="ctr">
                    <a:solidFill>
                      <a:schemeClr val="accent3">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94360">
                <a:tc rowSpan="2">
                  <a:txBody>
                    <a:bodyPr/>
                    <a:lstStyle/>
                    <a:p>
                      <a:pPr algn="ctr"/>
                      <a:r>
                        <a:rPr lang="tr-TR" sz="1600" b="1" dirty="0" smtClean="0"/>
                        <a:t>Puan Türü</a:t>
                      </a:r>
                      <a:endParaRPr lang="tr-TR" sz="1600" b="1" dirty="0"/>
                    </a:p>
                  </a:txBody>
                  <a:tcPr vert="vert270" anchor="ctr"/>
                </a:tc>
                <a:tc rowSpan="2">
                  <a:txBody>
                    <a:bodyPr/>
                    <a:lstStyle/>
                    <a:p>
                      <a:pPr algn="ctr"/>
                      <a:r>
                        <a:rPr lang="tr-TR" sz="1600" dirty="0" smtClean="0"/>
                        <a:t>Türkçe</a:t>
                      </a:r>
                      <a:endParaRPr lang="tr-TR" sz="1600" dirty="0"/>
                    </a:p>
                  </a:txBody>
                  <a:tcPr vert="vert270" anchor="ctr"/>
                </a:tc>
                <a:tc rowSpan="2">
                  <a:txBody>
                    <a:bodyPr/>
                    <a:lstStyle/>
                    <a:p>
                      <a:pPr algn="ctr"/>
                      <a:r>
                        <a:rPr lang="tr-TR" sz="1600" dirty="0" smtClean="0"/>
                        <a:t>Sosyal Bilimler</a:t>
                      </a:r>
                      <a:endParaRPr lang="tr-TR" sz="1600" dirty="0"/>
                    </a:p>
                  </a:txBody>
                  <a:tcPr vert="vert270" anchor="ctr"/>
                </a:tc>
                <a:tc rowSpan="2">
                  <a:txBody>
                    <a:bodyPr/>
                    <a:lstStyle/>
                    <a:p>
                      <a:pPr algn="ctr"/>
                      <a:r>
                        <a:rPr lang="tr-TR" sz="1600" dirty="0" smtClean="0"/>
                        <a:t>Temel Matematik </a:t>
                      </a:r>
                      <a:endParaRPr lang="tr-TR" sz="1600" dirty="0"/>
                    </a:p>
                  </a:txBody>
                  <a:tcPr vert="vert270" anchor="ctr"/>
                </a:tc>
                <a:tc rowSpan="2">
                  <a:txBody>
                    <a:bodyPr/>
                    <a:lstStyle/>
                    <a:p>
                      <a:pPr algn="ctr"/>
                      <a:r>
                        <a:rPr lang="tr-TR" sz="1600" dirty="0" smtClean="0"/>
                        <a:t>Fen</a:t>
                      </a:r>
                      <a:r>
                        <a:rPr lang="tr-TR" sz="1600" baseline="0" dirty="0" smtClean="0"/>
                        <a:t> Bilimleri</a:t>
                      </a:r>
                      <a:endParaRPr lang="tr-TR" sz="1600" dirty="0"/>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Matematik</a:t>
                      </a:r>
                    </a:p>
                  </a:txBody>
                  <a:tcPr anchor="ctr">
                    <a:solidFill>
                      <a:schemeClr val="accent4">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Türk Dili ve Edebiyatı</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mn-lt"/>
                          <a:ea typeface="+mn-ea"/>
                          <a:cs typeface="+mn-cs"/>
                        </a:rPr>
                        <a:t>Sosyal Bilimler-1</a:t>
                      </a:r>
                    </a:p>
                  </a:txBody>
                  <a:tcPr anchor="ctr">
                    <a:solidFill>
                      <a:schemeClr val="accent6">
                        <a:lumMod val="20000"/>
                        <a:lumOff val="80000"/>
                      </a:schemeClr>
                    </a:solidFill>
                  </a:tcPr>
                </a:tc>
                <a:tc hMerge="1">
                  <a:txBody>
                    <a:bodyPr/>
                    <a:lstStyle/>
                    <a:p>
                      <a:endParaRPr lang="tr-TR" dirty="0"/>
                    </a:p>
                  </a:txBody>
                  <a:tcPr/>
                </a:tc>
                <a:tc hMerge="1">
                  <a:txBody>
                    <a:bodyPr/>
                    <a:lstStyle/>
                    <a:p>
                      <a:endParaRPr lang="tr-TR" dirty="0"/>
                    </a:p>
                  </a:txBody>
                  <a:tcPr/>
                </a:tc>
              </a:tr>
              <a:tr h="59436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i="0" u="none" strike="noStrike" kern="1200" baseline="0" dirty="0" smtClean="0">
                          <a:solidFill>
                            <a:schemeClr val="dk1"/>
                          </a:solidFill>
                          <a:latin typeface="+mn-lt"/>
                          <a:ea typeface="+mn-ea"/>
                          <a:cs typeface="+mn-cs"/>
                        </a:rPr>
                        <a:t>Matematik</a:t>
                      </a:r>
                    </a:p>
                  </a:txBody>
                  <a:tcPr anchor="ctr">
                    <a:solidFill>
                      <a:schemeClr val="accent4">
                        <a:lumMod val="20000"/>
                        <a:lumOff val="80000"/>
                      </a:schemeClr>
                    </a:solidFill>
                  </a:tcPr>
                </a:tc>
                <a:tc>
                  <a:txBody>
                    <a:bodyPr/>
                    <a:lstStyle/>
                    <a:p>
                      <a:pPr algn="ctr"/>
                      <a:r>
                        <a:rPr lang="tr-TR" sz="1600" dirty="0" smtClean="0"/>
                        <a:t>Türk Dili ve Edebiyatı</a:t>
                      </a:r>
                      <a:endParaRPr lang="tr-TR" sz="1600" dirty="0"/>
                    </a:p>
                  </a:txBody>
                  <a:tcPr anchor="ctr">
                    <a:solidFill>
                      <a:schemeClr val="accent6">
                        <a:lumMod val="20000"/>
                        <a:lumOff val="80000"/>
                      </a:schemeClr>
                    </a:solidFill>
                  </a:tcPr>
                </a:tc>
                <a:tc>
                  <a:txBody>
                    <a:bodyPr/>
                    <a:lstStyle/>
                    <a:p>
                      <a:pPr algn="ctr"/>
                      <a:r>
                        <a:rPr lang="tr-TR" sz="1600" dirty="0" smtClean="0"/>
                        <a:t>Tarih -1 </a:t>
                      </a:r>
                      <a:endParaRPr lang="tr-TR" sz="1600" dirty="0"/>
                    </a:p>
                  </a:txBody>
                  <a:tcPr anchor="ctr">
                    <a:solidFill>
                      <a:schemeClr val="accent6">
                        <a:lumMod val="20000"/>
                        <a:lumOff val="80000"/>
                      </a:schemeClr>
                    </a:solidFill>
                  </a:tcPr>
                </a:tc>
                <a:tc>
                  <a:txBody>
                    <a:bodyPr/>
                    <a:lstStyle/>
                    <a:p>
                      <a:pPr algn="ctr"/>
                      <a:r>
                        <a:rPr lang="tr-TR" sz="1600" dirty="0" smtClean="0"/>
                        <a:t>Coğrafya -1</a:t>
                      </a:r>
                      <a:endParaRPr lang="tr-TR" sz="1600" dirty="0"/>
                    </a:p>
                  </a:txBody>
                  <a:tcPr anchor="ctr">
                    <a:solidFill>
                      <a:schemeClr val="accent6">
                        <a:lumMod val="20000"/>
                        <a:lumOff val="80000"/>
                      </a:schemeClr>
                    </a:solidFill>
                  </a:tcPr>
                </a:tc>
              </a:tr>
              <a:tr h="873404">
                <a:tc>
                  <a:txBody>
                    <a:bodyPr/>
                    <a:lstStyle/>
                    <a:p>
                      <a:pPr algn="ctr"/>
                      <a:r>
                        <a:rPr lang="tr-TR" b="1" dirty="0" smtClean="0"/>
                        <a:t>EA</a:t>
                      </a:r>
                      <a:endParaRPr lang="tr-TR" b="1" dirty="0"/>
                    </a:p>
                  </a:txBody>
                  <a:tcPr anchor="ctr"/>
                </a:tc>
                <a:tc>
                  <a:txBody>
                    <a:bodyPr/>
                    <a:lstStyle/>
                    <a:p>
                      <a:pPr algn="ctr"/>
                      <a:r>
                        <a:rPr lang="tr-TR" dirty="0" smtClean="0"/>
                        <a:t>13</a:t>
                      </a:r>
                      <a:endParaRPr lang="tr-TR" dirty="0"/>
                    </a:p>
                  </a:txBody>
                  <a:tcPr anchor="ctr"/>
                </a:tc>
                <a:tc>
                  <a:txBody>
                    <a:bodyPr/>
                    <a:lstStyle/>
                    <a:p>
                      <a:pPr algn="ctr"/>
                      <a:r>
                        <a:rPr lang="tr-TR" dirty="0" smtClean="0"/>
                        <a:t>7</a:t>
                      </a:r>
                      <a:endParaRPr lang="tr-TR" dirty="0"/>
                    </a:p>
                  </a:txBody>
                  <a:tcPr anchor="ctr"/>
                </a:tc>
                <a:tc>
                  <a:txBody>
                    <a:bodyPr/>
                    <a:lstStyle/>
                    <a:p>
                      <a:pPr algn="ctr"/>
                      <a:r>
                        <a:rPr lang="tr-TR" dirty="0" smtClean="0"/>
                        <a:t>13</a:t>
                      </a:r>
                      <a:endParaRPr lang="tr-TR" dirty="0"/>
                    </a:p>
                  </a:txBody>
                  <a:tcPr anchor="ctr"/>
                </a:tc>
                <a:tc>
                  <a:txBody>
                    <a:bodyPr/>
                    <a:lstStyle/>
                    <a:p>
                      <a:pPr algn="ctr"/>
                      <a:r>
                        <a:rPr lang="tr-TR" dirty="0" smtClean="0"/>
                        <a:t>7</a:t>
                      </a:r>
                      <a:endParaRPr lang="tr-TR" dirty="0"/>
                    </a:p>
                  </a:txBody>
                  <a:tcPr anchor="ctr"/>
                </a:tc>
                <a:tc>
                  <a:txBody>
                    <a:bodyPr/>
                    <a:lstStyle/>
                    <a:p>
                      <a:pPr algn="ctr"/>
                      <a:r>
                        <a:rPr lang="tr-TR" dirty="0" smtClean="0"/>
                        <a:t>30</a:t>
                      </a:r>
                      <a:endParaRPr lang="tr-TR" dirty="0"/>
                    </a:p>
                  </a:txBody>
                  <a:tcPr anchor="ctr">
                    <a:solidFill>
                      <a:schemeClr val="accent4">
                        <a:lumMod val="20000"/>
                        <a:lumOff val="80000"/>
                      </a:schemeClr>
                    </a:solidFill>
                  </a:tcPr>
                </a:tc>
                <a:tc>
                  <a:txBody>
                    <a:bodyPr/>
                    <a:lstStyle/>
                    <a:p>
                      <a:pPr algn="ctr"/>
                      <a:r>
                        <a:rPr lang="tr-TR" dirty="0" smtClean="0"/>
                        <a:t>18</a:t>
                      </a:r>
                      <a:endParaRPr lang="tr-TR" dirty="0"/>
                    </a:p>
                  </a:txBody>
                  <a:tcPr anchor="ctr">
                    <a:solidFill>
                      <a:schemeClr val="accent6">
                        <a:lumMod val="20000"/>
                        <a:lumOff val="80000"/>
                      </a:schemeClr>
                    </a:solidFill>
                  </a:tcPr>
                </a:tc>
                <a:tc>
                  <a:txBody>
                    <a:bodyPr/>
                    <a:lstStyle/>
                    <a:p>
                      <a:pPr algn="ctr"/>
                      <a:r>
                        <a:rPr lang="tr-TR" dirty="0" smtClean="0"/>
                        <a:t>7</a:t>
                      </a:r>
                      <a:endParaRPr lang="tr-TR" dirty="0"/>
                    </a:p>
                  </a:txBody>
                  <a:tcPr anchor="ctr">
                    <a:solidFill>
                      <a:schemeClr val="accent6">
                        <a:lumMod val="20000"/>
                        <a:lumOff val="80000"/>
                      </a:schemeClr>
                    </a:solidFill>
                  </a:tcPr>
                </a:tc>
                <a:tc>
                  <a:txBody>
                    <a:bodyPr/>
                    <a:lstStyle/>
                    <a:p>
                      <a:pPr algn="ctr"/>
                      <a:r>
                        <a:rPr lang="tr-TR" dirty="0" smtClean="0"/>
                        <a:t>5</a:t>
                      </a:r>
                      <a:endParaRPr lang="tr-TR" dirty="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1206561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sp>
        <p:nvSpPr>
          <p:cNvPr id="5" name="Metin kutusu 4"/>
          <p:cNvSpPr txBox="1"/>
          <p:nvPr/>
        </p:nvSpPr>
        <p:spPr>
          <a:xfrm>
            <a:off x="0" y="313896"/>
            <a:ext cx="9906000" cy="461665"/>
          </a:xfrm>
          <a:prstGeom prst="rect">
            <a:avLst/>
          </a:prstGeom>
          <a:noFill/>
        </p:spPr>
        <p:txBody>
          <a:bodyPr wrap="square" rtlCol="0">
            <a:spAutoFit/>
          </a:bodyPr>
          <a:lstStyle/>
          <a:p>
            <a:pPr algn="ctr"/>
            <a:r>
              <a:rPr lang="tr-TR" sz="2400" b="1" dirty="0" smtClean="0">
                <a:solidFill>
                  <a:srgbClr val="D40000"/>
                </a:solidFill>
              </a:rPr>
              <a:t>PUAN TÜRLERİNE GÖRE TESTLERİN AĞIRLIKLARI</a:t>
            </a:r>
            <a:endParaRPr lang="tr-TR" sz="2400" b="1" dirty="0">
              <a:solidFill>
                <a:srgbClr val="D40000"/>
              </a:solidFill>
            </a:endParaRPr>
          </a:p>
        </p:txBody>
      </p:sp>
      <p:sp>
        <p:nvSpPr>
          <p:cNvPr id="6" name="Metin kutusu 5"/>
          <p:cNvSpPr txBox="1"/>
          <p:nvPr/>
        </p:nvSpPr>
        <p:spPr>
          <a:xfrm>
            <a:off x="210408" y="922449"/>
            <a:ext cx="1923925" cy="461665"/>
          </a:xfrm>
          <a:prstGeom prst="rect">
            <a:avLst/>
          </a:prstGeom>
          <a:noFill/>
        </p:spPr>
        <p:txBody>
          <a:bodyPr wrap="none" rtlCol="0">
            <a:spAutoFit/>
          </a:bodyPr>
          <a:lstStyle/>
          <a:p>
            <a:r>
              <a:rPr lang="tr-TR" sz="2400" b="1" dirty="0" smtClean="0">
                <a:solidFill>
                  <a:schemeClr val="accent6">
                    <a:lumMod val="50000"/>
                  </a:schemeClr>
                </a:solidFill>
              </a:rPr>
              <a:t>Dil Puanı İçin;</a:t>
            </a:r>
            <a:endParaRPr lang="tr-TR" sz="2400" b="1" dirty="0">
              <a:solidFill>
                <a:schemeClr val="accent6">
                  <a:lumMod val="50000"/>
                </a:schemeClr>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3801072353"/>
              </p:ext>
            </p:extLst>
          </p:nvPr>
        </p:nvGraphicFramePr>
        <p:xfrm>
          <a:off x="532263" y="1621725"/>
          <a:ext cx="8871044" cy="3305117"/>
        </p:xfrm>
        <a:graphic>
          <a:graphicData uri="http://schemas.openxmlformats.org/drawingml/2006/table">
            <a:tbl>
              <a:tblPr firstRow="1" bandRow="1">
                <a:tableStyleId>{5C22544A-7EE6-4342-B048-85BDC9FD1C3A}</a:tableStyleId>
              </a:tblPr>
              <a:tblGrid>
                <a:gridCol w="844849"/>
                <a:gridCol w="997598"/>
                <a:gridCol w="1665027"/>
                <a:gridCol w="1583141"/>
                <a:gridCol w="1514901"/>
                <a:gridCol w="2265528"/>
              </a:tblGrid>
              <a:tr h="616508">
                <a:tc gridSpan="6">
                  <a:txBody>
                    <a:bodyPr/>
                    <a:lstStyle/>
                    <a:p>
                      <a:pPr algn="ctr"/>
                      <a:r>
                        <a:rPr lang="tr-TR" sz="2400" dirty="0" smtClean="0"/>
                        <a:t>LİSANS YERLEŞTİRME</a:t>
                      </a:r>
                      <a:endParaRPr lang="tr-TR" sz="2400" dirty="0"/>
                    </a:p>
                  </a:txBody>
                  <a:tcPr anchor="ctr">
                    <a:solidFill>
                      <a:schemeClr val="accent6">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655092">
                <a:tc gridSpan="6">
                  <a:txBody>
                    <a:bodyPr/>
                    <a:lstStyle/>
                    <a:p>
                      <a:pPr algn="ctr"/>
                      <a:r>
                        <a:rPr lang="tr-TR" b="1" dirty="0" smtClean="0"/>
                        <a:t>TESTLERİN AĞIRLIKLARI (%)</a:t>
                      </a:r>
                      <a:endParaRPr lang="tr-TR" b="1" dirty="0"/>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627797">
                <a:tc gridSpan="5">
                  <a:txBody>
                    <a:bodyPr/>
                    <a:lstStyle/>
                    <a:p>
                      <a:pPr algn="ctr"/>
                      <a:r>
                        <a:rPr lang="tr-TR" b="1" dirty="0" smtClean="0">
                          <a:solidFill>
                            <a:schemeClr val="bg1"/>
                          </a:solidFill>
                        </a:rPr>
                        <a:t>TYT</a:t>
                      </a:r>
                      <a:endParaRPr lang="tr-TR" b="1" dirty="0">
                        <a:solidFill>
                          <a:schemeClr val="bg1"/>
                        </a:solidFill>
                      </a:endParaRPr>
                    </a:p>
                  </a:txBody>
                  <a:tcPr anchor="ctr">
                    <a:solidFill>
                      <a:schemeClr val="accent3">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a:txBody>
                    <a:bodyPr/>
                    <a:lstStyle/>
                    <a:p>
                      <a:pPr algn="ctr"/>
                      <a:r>
                        <a:rPr lang="tr-TR" b="1" dirty="0" smtClean="0">
                          <a:solidFill>
                            <a:schemeClr val="bg1"/>
                          </a:solidFill>
                        </a:rPr>
                        <a:t>YABANCI</a:t>
                      </a:r>
                      <a:r>
                        <a:rPr lang="tr-TR" b="1" baseline="0" dirty="0" smtClean="0">
                          <a:solidFill>
                            <a:schemeClr val="bg1"/>
                          </a:solidFill>
                        </a:rPr>
                        <a:t> DİL</a:t>
                      </a:r>
                      <a:endParaRPr lang="tr-TR" b="1" dirty="0">
                        <a:solidFill>
                          <a:schemeClr val="bg1"/>
                        </a:solidFill>
                      </a:endParaRPr>
                    </a:p>
                  </a:txBody>
                  <a:tcPr anchor="ctr">
                    <a:solidFill>
                      <a:schemeClr val="accent3">
                        <a:lumMod val="75000"/>
                      </a:schemeClr>
                    </a:solidFill>
                  </a:tcPr>
                </a:tc>
              </a:tr>
              <a:tr h="750627">
                <a:tc>
                  <a:txBody>
                    <a:bodyPr/>
                    <a:lstStyle/>
                    <a:p>
                      <a:pPr algn="ctr"/>
                      <a:r>
                        <a:rPr lang="tr-TR" sz="1600" b="1" dirty="0" smtClean="0"/>
                        <a:t>Puan Türü</a:t>
                      </a:r>
                      <a:endParaRPr lang="tr-TR" sz="1600" b="1" dirty="0"/>
                    </a:p>
                  </a:txBody>
                  <a:tcPr anchor="ctr"/>
                </a:tc>
                <a:tc>
                  <a:txBody>
                    <a:bodyPr/>
                    <a:lstStyle/>
                    <a:p>
                      <a:pPr algn="ctr"/>
                      <a:r>
                        <a:rPr lang="tr-TR" sz="1600" dirty="0" smtClean="0"/>
                        <a:t>Türkçe</a:t>
                      </a:r>
                      <a:endParaRPr lang="tr-TR" sz="1600" dirty="0"/>
                    </a:p>
                  </a:txBody>
                  <a:tcPr anchor="ctr"/>
                </a:tc>
                <a:tc>
                  <a:txBody>
                    <a:bodyPr/>
                    <a:lstStyle/>
                    <a:p>
                      <a:pPr algn="ctr"/>
                      <a:r>
                        <a:rPr lang="tr-TR" sz="1600" dirty="0" smtClean="0"/>
                        <a:t>Sosyal Bilimler</a:t>
                      </a:r>
                      <a:endParaRPr lang="tr-TR" sz="1600" dirty="0"/>
                    </a:p>
                  </a:txBody>
                  <a:tcPr anchor="ctr"/>
                </a:tc>
                <a:tc>
                  <a:txBody>
                    <a:bodyPr/>
                    <a:lstStyle/>
                    <a:p>
                      <a:pPr algn="ctr"/>
                      <a:r>
                        <a:rPr lang="tr-TR" sz="1600" dirty="0" smtClean="0"/>
                        <a:t>Temel Matematik </a:t>
                      </a:r>
                      <a:endParaRPr lang="tr-TR" sz="1600" dirty="0"/>
                    </a:p>
                  </a:txBody>
                  <a:tcPr anchor="ctr"/>
                </a:tc>
                <a:tc>
                  <a:txBody>
                    <a:bodyPr/>
                    <a:lstStyle/>
                    <a:p>
                      <a:pPr algn="ctr"/>
                      <a:r>
                        <a:rPr lang="tr-TR" sz="1600" dirty="0" smtClean="0"/>
                        <a:t>Fen</a:t>
                      </a:r>
                      <a:r>
                        <a:rPr lang="tr-TR" sz="1600" baseline="0" dirty="0" smtClean="0"/>
                        <a:t> Bilimleri</a:t>
                      </a:r>
                      <a:endParaRPr lang="tr-T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smtClean="0"/>
                        <a:t>Yabancı</a:t>
                      </a:r>
                      <a:r>
                        <a:rPr lang="tr-TR" sz="1600" baseline="0" dirty="0" smtClean="0"/>
                        <a:t> Dil</a:t>
                      </a:r>
                      <a:endParaRPr lang="tr-TR" sz="1600" dirty="0"/>
                    </a:p>
                  </a:txBody>
                  <a:tcPr anchor="ctr">
                    <a:solidFill>
                      <a:schemeClr val="accent4">
                        <a:lumMod val="20000"/>
                        <a:lumOff val="80000"/>
                      </a:schemeClr>
                    </a:solidFill>
                  </a:tcPr>
                </a:tc>
              </a:tr>
              <a:tr h="655093">
                <a:tc>
                  <a:txBody>
                    <a:bodyPr/>
                    <a:lstStyle/>
                    <a:p>
                      <a:pPr algn="ctr"/>
                      <a:r>
                        <a:rPr lang="tr-TR" b="1" dirty="0" smtClean="0"/>
                        <a:t>DİL</a:t>
                      </a:r>
                      <a:endParaRPr lang="tr-TR" b="1" dirty="0"/>
                    </a:p>
                  </a:txBody>
                  <a:tcPr anchor="ctr"/>
                </a:tc>
                <a:tc>
                  <a:txBody>
                    <a:bodyPr/>
                    <a:lstStyle/>
                    <a:p>
                      <a:pPr algn="ctr"/>
                      <a:r>
                        <a:rPr lang="tr-TR" dirty="0" smtClean="0"/>
                        <a:t>13</a:t>
                      </a:r>
                      <a:endParaRPr lang="tr-TR" dirty="0"/>
                    </a:p>
                  </a:txBody>
                  <a:tcPr anchor="ctr"/>
                </a:tc>
                <a:tc>
                  <a:txBody>
                    <a:bodyPr/>
                    <a:lstStyle/>
                    <a:p>
                      <a:pPr algn="ctr"/>
                      <a:r>
                        <a:rPr lang="tr-TR" dirty="0" smtClean="0"/>
                        <a:t>7</a:t>
                      </a:r>
                      <a:endParaRPr lang="tr-TR" dirty="0"/>
                    </a:p>
                  </a:txBody>
                  <a:tcPr anchor="ctr"/>
                </a:tc>
                <a:tc>
                  <a:txBody>
                    <a:bodyPr/>
                    <a:lstStyle/>
                    <a:p>
                      <a:pPr algn="ctr"/>
                      <a:r>
                        <a:rPr lang="tr-TR" dirty="0" smtClean="0"/>
                        <a:t>13</a:t>
                      </a:r>
                      <a:endParaRPr lang="tr-TR" dirty="0"/>
                    </a:p>
                  </a:txBody>
                  <a:tcPr anchor="ctr"/>
                </a:tc>
                <a:tc>
                  <a:txBody>
                    <a:bodyPr/>
                    <a:lstStyle/>
                    <a:p>
                      <a:pPr algn="ctr"/>
                      <a:r>
                        <a:rPr lang="tr-TR" dirty="0" smtClean="0"/>
                        <a:t>7</a:t>
                      </a:r>
                      <a:endParaRPr lang="tr-TR" dirty="0"/>
                    </a:p>
                  </a:txBody>
                  <a:tcPr anchor="ctr"/>
                </a:tc>
                <a:tc>
                  <a:txBody>
                    <a:bodyPr/>
                    <a:lstStyle/>
                    <a:p>
                      <a:pPr algn="ctr"/>
                      <a:r>
                        <a:rPr lang="tr-TR" dirty="0" smtClean="0"/>
                        <a:t>60</a:t>
                      </a:r>
                      <a:endParaRPr lang="tr-TR" dirty="0"/>
                    </a:p>
                  </a:txBody>
                  <a:tcPr anchor="ctr">
                    <a:solidFill>
                      <a:schemeClr val="accent4">
                        <a:lumMod val="20000"/>
                        <a:lumOff val="80000"/>
                      </a:schemeClr>
                    </a:solidFill>
                  </a:tcPr>
                </a:tc>
              </a:tr>
            </a:tbl>
          </a:graphicData>
        </a:graphic>
      </p:graphicFrame>
      <p:sp>
        <p:nvSpPr>
          <p:cNvPr id="8" name="Dikdörtgen 7"/>
          <p:cNvSpPr/>
          <p:nvPr/>
        </p:nvSpPr>
        <p:spPr>
          <a:xfrm>
            <a:off x="517478" y="5223007"/>
            <a:ext cx="8871044" cy="1338828"/>
          </a:xfrm>
          <a:prstGeom prst="rect">
            <a:avLst/>
          </a:prstGeom>
        </p:spPr>
        <p:txBody>
          <a:bodyPr wrap="square">
            <a:spAutoFit/>
          </a:bodyPr>
          <a:lstStyle/>
          <a:p>
            <a:pPr algn="just">
              <a:lnSpc>
                <a:spcPct val="150000"/>
              </a:lnSpc>
            </a:pPr>
            <a:r>
              <a:rPr lang="tr-TR" b="1" dirty="0">
                <a:solidFill>
                  <a:srgbClr val="000000"/>
                </a:solidFill>
                <a:latin typeface="Times New Roman" panose="02020603050405020304" pitchFamily="18" charset="0"/>
              </a:rPr>
              <a:t>Bu sene bir ilk olarak İngilizce, Almanca, Fransızca testlerine ek olarak yabancı dil oturumunda Arapça ve Rusça testleri de yer alacaktır. </a:t>
            </a:r>
            <a:r>
              <a:rPr lang="tr-TR" b="1" dirty="0" smtClean="0">
                <a:solidFill>
                  <a:srgbClr val="000000"/>
                </a:solidFill>
                <a:latin typeface="Times New Roman" panose="02020603050405020304" pitchFamily="18" charset="0"/>
              </a:rPr>
              <a:t>Her test ayrı kitapçıkta yer alacaktır. Adaylar başvuruda bulunduğu testin kitapçığını alacaklardır.</a:t>
            </a:r>
            <a:endParaRPr lang="tr-TR" b="1" dirty="0"/>
          </a:p>
        </p:txBody>
      </p:sp>
    </p:spTree>
    <p:extLst>
      <p:ext uri="{BB962C8B-B14F-4D97-AF65-F5344CB8AC3E}">
        <p14:creationId xmlns:p14="http://schemas.microsoft.com/office/powerpoint/2010/main" val="11204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4"/>
            <a:ext cx="9906000" cy="6869594"/>
          </a:xfrm>
          <a:prstGeom prst="rect">
            <a:avLst/>
          </a:prstGeom>
        </p:spPr>
      </p:pic>
      <p:graphicFrame>
        <p:nvGraphicFramePr>
          <p:cNvPr id="4" name="object 2"/>
          <p:cNvGraphicFramePr>
            <a:graphicFrameLocks noGrp="1"/>
          </p:cNvGraphicFramePr>
          <p:nvPr>
            <p:extLst>
              <p:ext uri="{D42A27DB-BD31-4B8C-83A1-F6EECF244321}">
                <p14:modId xmlns:p14="http://schemas.microsoft.com/office/powerpoint/2010/main" val="436315077"/>
              </p:ext>
            </p:extLst>
          </p:nvPr>
        </p:nvGraphicFramePr>
        <p:xfrm>
          <a:off x="1962073" y="297812"/>
          <a:ext cx="5589472" cy="1245238"/>
        </p:xfrm>
        <a:graphic>
          <a:graphicData uri="http://schemas.openxmlformats.org/drawingml/2006/table">
            <a:tbl>
              <a:tblPr firstRow="1" bandRow="1">
                <a:tableStyleId>{2D5ABB26-0587-4C30-8999-92F81FD0307C}</a:tableStyleId>
              </a:tblPr>
              <a:tblGrid>
                <a:gridCol w="786333"/>
                <a:gridCol w="2345309"/>
                <a:gridCol w="2457830"/>
              </a:tblGrid>
              <a:tr h="673100">
                <a:tc gridSpan="3">
                  <a:txBody>
                    <a:bodyPr/>
                    <a:lstStyle/>
                    <a:p>
                      <a:pPr marL="37465" algn="ctr">
                        <a:lnSpc>
                          <a:spcPts val="1290"/>
                        </a:lnSpc>
                        <a:spcBef>
                          <a:spcPts val="495"/>
                        </a:spcBef>
                      </a:pPr>
                      <a:r>
                        <a:rPr sz="1200" b="1" dirty="0">
                          <a:latin typeface="+mn-lt"/>
                          <a:cs typeface="Times New Roman"/>
                        </a:rPr>
                        <a:t>Tablo</a:t>
                      </a:r>
                      <a:r>
                        <a:rPr sz="1200" b="1" spc="-95" dirty="0">
                          <a:latin typeface="+mn-lt"/>
                          <a:cs typeface="Times New Roman"/>
                        </a:rPr>
                        <a:t> </a:t>
                      </a:r>
                      <a:r>
                        <a:rPr sz="1200" b="1" dirty="0">
                          <a:latin typeface="+mn-lt"/>
                          <a:cs typeface="Times New Roman"/>
                        </a:rPr>
                        <a:t>1D</a:t>
                      </a:r>
                      <a:endParaRPr sz="1200" dirty="0">
                        <a:latin typeface="+mn-lt"/>
                        <a:cs typeface="Times New Roman"/>
                      </a:endParaRPr>
                    </a:p>
                    <a:p>
                      <a:pPr marL="36195" algn="ctr">
                        <a:lnSpc>
                          <a:spcPts val="1265"/>
                        </a:lnSpc>
                      </a:pPr>
                      <a:r>
                        <a:rPr sz="1200" b="1" spc="-5" dirty="0">
                          <a:latin typeface="+mn-lt"/>
                          <a:cs typeface="Times New Roman"/>
                        </a:rPr>
                        <a:t>Ağırlıklı Puanların Hesaplanabilmesi</a:t>
                      </a:r>
                      <a:r>
                        <a:rPr sz="1200" b="1" spc="35" dirty="0">
                          <a:latin typeface="+mn-lt"/>
                          <a:cs typeface="Times New Roman"/>
                        </a:rPr>
                        <a:t> </a:t>
                      </a:r>
                      <a:r>
                        <a:rPr sz="1200" b="1" spc="-5" dirty="0">
                          <a:latin typeface="+mn-lt"/>
                          <a:cs typeface="Times New Roman"/>
                        </a:rPr>
                        <a:t>İçin</a:t>
                      </a:r>
                      <a:endParaRPr sz="1200" dirty="0">
                        <a:latin typeface="+mn-lt"/>
                        <a:cs typeface="Times New Roman"/>
                      </a:endParaRPr>
                    </a:p>
                    <a:p>
                      <a:pPr marL="35560" algn="ctr">
                        <a:lnSpc>
                          <a:spcPts val="1295"/>
                        </a:lnSpc>
                      </a:pPr>
                      <a:r>
                        <a:rPr sz="1200" b="1" spc="-5" dirty="0">
                          <a:latin typeface="+mn-lt"/>
                          <a:cs typeface="Times New Roman"/>
                        </a:rPr>
                        <a:t>Hangi Testlerden En Az </a:t>
                      </a:r>
                      <a:r>
                        <a:rPr sz="1200" b="1" dirty="0">
                          <a:latin typeface="+mn-lt"/>
                          <a:cs typeface="Times New Roman"/>
                        </a:rPr>
                        <a:t>Kaç </a:t>
                      </a:r>
                      <a:r>
                        <a:rPr sz="1200" b="1" spc="-5" dirty="0">
                          <a:latin typeface="+mn-lt"/>
                          <a:cs typeface="Times New Roman"/>
                        </a:rPr>
                        <a:t>Ham </a:t>
                      </a:r>
                      <a:r>
                        <a:rPr sz="1200" b="1" dirty="0">
                          <a:latin typeface="+mn-lt"/>
                          <a:cs typeface="Times New Roman"/>
                        </a:rPr>
                        <a:t>Puan </a:t>
                      </a:r>
                      <a:r>
                        <a:rPr sz="1200" b="1" spc="-5" dirty="0">
                          <a:latin typeface="+mn-lt"/>
                          <a:cs typeface="Times New Roman"/>
                        </a:rPr>
                        <a:t>Almak</a:t>
                      </a:r>
                      <a:r>
                        <a:rPr sz="1200" b="1" spc="40" dirty="0">
                          <a:latin typeface="+mn-lt"/>
                          <a:cs typeface="Times New Roman"/>
                        </a:rPr>
                        <a:t> </a:t>
                      </a:r>
                      <a:r>
                        <a:rPr sz="1200" b="1" spc="-5" dirty="0">
                          <a:latin typeface="+mn-lt"/>
                          <a:cs typeface="Times New Roman"/>
                        </a:rPr>
                        <a:t>Gerekir?</a:t>
                      </a:r>
                      <a:endParaRPr sz="1200" dirty="0">
                        <a:latin typeface="+mn-lt"/>
                        <a:cs typeface="Times New Roman"/>
                      </a:endParaRPr>
                    </a:p>
                  </a:txBody>
                  <a:tcPr marL="0" marR="0" marT="0" marB="0">
                    <a:lnL w="9143">
                      <a:solidFill>
                        <a:srgbClr val="EFEFEF"/>
                      </a:solidFill>
                      <a:prstDash val="solid"/>
                    </a:lnL>
                    <a:lnR w="9144">
                      <a:solidFill>
                        <a:srgbClr val="9F9F9F"/>
                      </a:solidFill>
                      <a:prstDash val="solid"/>
                    </a:lnR>
                    <a:lnT w="19812">
                      <a:solidFill>
                        <a:srgbClr val="9F9F9F"/>
                      </a:solidFill>
                      <a:prstDash val="solid"/>
                    </a:lnT>
                    <a:lnB w="18288">
                      <a:solidFill>
                        <a:srgbClr val="9F9F9F"/>
                      </a:solidFill>
                      <a:prstDash val="solid"/>
                    </a:lnB>
                  </a:tcPr>
                </a:tc>
                <a:tc hMerge="1">
                  <a:txBody>
                    <a:bodyPr/>
                    <a:lstStyle/>
                    <a:p>
                      <a:endParaRPr/>
                    </a:p>
                  </a:txBody>
                  <a:tcPr marL="0" marR="0" marT="0" marB="0"/>
                </a:tc>
                <a:tc hMerge="1">
                  <a:txBody>
                    <a:bodyPr/>
                    <a:lstStyle/>
                    <a:p>
                      <a:endParaRPr/>
                    </a:p>
                  </a:txBody>
                  <a:tcPr marL="0" marR="0" marT="0" marB="0"/>
                </a:tc>
              </a:tr>
              <a:tr h="300676">
                <a:tc>
                  <a:txBody>
                    <a:bodyPr/>
                    <a:lstStyle/>
                    <a:p>
                      <a:pPr marL="72390" algn="l">
                        <a:lnSpc>
                          <a:spcPts val="1135"/>
                        </a:lnSpc>
                      </a:pPr>
                      <a:r>
                        <a:rPr sz="1200" b="1" spc="-5" dirty="0">
                          <a:latin typeface="+mn-lt"/>
                          <a:cs typeface="Times New Roman"/>
                        </a:rPr>
                        <a:t>Puan</a:t>
                      </a:r>
                      <a:r>
                        <a:rPr sz="1200" b="1" spc="-90" dirty="0">
                          <a:latin typeface="+mn-lt"/>
                          <a:cs typeface="Times New Roman"/>
                        </a:rPr>
                        <a:t> </a:t>
                      </a:r>
                      <a:r>
                        <a:rPr sz="1200" b="1" spc="-5" dirty="0">
                          <a:latin typeface="+mn-lt"/>
                          <a:cs typeface="Times New Roman"/>
                        </a:rPr>
                        <a:t>Türü</a:t>
                      </a:r>
                      <a:endParaRPr sz="1200">
                        <a:latin typeface="+mn-lt"/>
                        <a:cs typeface="Times New Roman"/>
                      </a:endParaRPr>
                    </a:p>
                  </a:txBody>
                  <a:tcPr marL="0" marR="0" marT="0" marB="0" anchor="ctr">
                    <a:lnL w="9143">
                      <a:solidFill>
                        <a:srgbClr val="EFEFEF"/>
                      </a:solidFill>
                      <a:prstDash val="solid"/>
                    </a:lnL>
                    <a:lnR w="19812">
                      <a:solidFill>
                        <a:srgbClr val="9F9F9F"/>
                      </a:solidFill>
                      <a:prstDash val="solid"/>
                    </a:lnR>
                    <a:lnT w="18288">
                      <a:solidFill>
                        <a:srgbClr val="9F9F9F"/>
                      </a:solidFill>
                      <a:prstDash val="solid"/>
                    </a:lnT>
                    <a:lnB w="18288">
                      <a:solidFill>
                        <a:srgbClr val="9F9F9F"/>
                      </a:solidFill>
                      <a:prstDash val="solid"/>
                    </a:lnB>
                  </a:tcPr>
                </a:tc>
                <a:tc>
                  <a:txBody>
                    <a:bodyPr/>
                    <a:lstStyle/>
                    <a:p>
                      <a:pPr marL="29845" algn="l">
                        <a:lnSpc>
                          <a:spcPts val="1135"/>
                        </a:lnSpc>
                      </a:pPr>
                      <a:r>
                        <a:rPr sz="1200" b="1" spc="-5" dirty="0">
                          <a:latin typeface="+mn-lt"/>
                          <a:cs typeface="Times New Roman"/>
                        </a:rPr>
                        <a:t>Türkçe</a:t>
                      </a:r>
                      <a:r>
                        <a:rPr sz="1200" b="1" spc="-70" dirty="0">
                          <a:latin typeface="+mn-lt"/>
                          <a:cs typeface="Times New Roman"/>
                        </a:rPr>
                        <a:t> </a:t>
                      </a:r>
                      <a:r>
                        <a:rPr sz="1200" b="1" spc="-5" dirty="0">
                          <a:latin typeface="+mn-lt"/>
                          <a:cs typeface="Times New Roman"/>
                        </a:rPr>
                        <a:t>Testi</a:t>
                      </a:r>
                      <a:endParaRPr sz="1200">
                        <a:latin typeface="+mn-lt"/>
                        <a:cs typeface="Times New Roman"/>
                      </a:endParaRPr>
                    </a:p>
                  </a:txBody>
                  <a:tcPr marL="0" marR="0" marT="0" marB="0" anchor="ctr">
                    <a:lnL w="19812">
                      <a:solidFill>
                        <a:srgbClr val="9F9F9F"/>
                      </a:solidFill>
                      <a:prstDash val="solid"/>
                    </a:lnL>
                    <a:lnR w="9144">
                      <a:solidFill>
                        <a:srgbClr val="9F9F9F"/>
                      </a:solidFill>
                      <a:prstDash val="solid"/>
                    </a:lnR>
                    <a:lnT w="18288">
                      <a:solidFill>
                        <a:srgbClr val="9F9F9F"/>
                      </a:solidFill>
                      <a:prstDash val="solid"/>
                    </a:lnT>
                    <a:lnB w="18288">
                      <a:solidFill>
                        <a:srgbClr val="9F9F9F"/>
                      </a:solidFill>
                      <a:prstDash val="solid"/>
                    </a:lnB>
                  </a:tcPr>
                </a:tc>
                <a:tc>
                  <a:txBody>
                    <a:bodyPr/>
                    <a:lstStyle/>
                    <a:p>
                      <a:pPr marL="607695" algn="l">
                        <a:lnSpc>
                          <a:spcPts val="1135"/>
                        </a:lnSpc>
                      </a:pPr>
                      <a:r>
                        <a:rPr sz="1200" b="1" spc="-5" dirty="0">
                          <a:latin typeface="+mn-lt"/>
                          <a:cs typeface="Times New Roman"/>
                        </a:rPr>
                        <a:t>Temel Matematik</a:t>
                      </a:r>
                      <a:r>
                        <a:rPr sz="1200" b="1" spc="-50" dirty="0">
                          <a:latin typeface="+mn-lt"/>
                          <a:cs typeface="Times New Roman"/>
                        </a:rPr>
                        <a:t> </a:t>
                      </a:r>
                      <a:r>
                        <a:rPr sz="1200" b="1" spc="-5" dirty="0">
                          <a:latin typeface="+mn-lt"/>
                          <a:cs typeface="Times New Roman"/>
                        </a:rPr>
                        <a:t>Testi</a:t>
                      </a:r>
                      <a:endParaRPr sz="1200" dirty="0">
                        <a:latin typeface="+mn-lt"/>
                        <a:cs typeface="Times New Roman"/>
                      </a:endParaRPr>
                    </a:p>
                  </a:txBody>
                  <a:tcPr marL="0" marR="0" marT="0" marB="0" anchor="ctr">
                    <a:lnL w="9144">
                      <a:solidFill>
                        <a:srgbClr val="9F9F9F"/>
                      </a:solidFill>
                      <a:prstDash val="solid"/>
                    </a:lnL>
                    <a:lnR w="9144">
                      <a:solidFill>
                        <a:srgbClr val="9F9F9F"/>
                      </a:solidFill>
                      <a:prstDash val="solid"/>
                    </a:lnR>
                    <a:lnT w="18288">
                      <a:solidFill>
                        <a:srgbClr val="9F9F9F"/>
                      </a:solidFill>
                      <a:prstDash val="solid"/>
                    </a:lnT>
                    <a:lnB w="18288">
                      <a:solidFill>
                        <a:srgbClr val="9F9F9F"/>
                      </a:solidFill>
                      <a:prstDash val="solid"/>
                    </a:lnB>
                  </a:tcPr>
                </a:tc>
              </a:tr>
              <a:tr h="271462">
                <a:tc>
                  <a:txBody>
                    <a:bodyPr/>
                    <a:lstStyle/>
                    <a:p>
                      <a:pPr marL="72390" algn="l">
                        <a:lnSpc>
                          <a:spcPts val="1135"/>
                        </a:lnSpc>
                      </a:pPr>
                      <a:r>
                        <a:rPr sz="1200" b="1" spc="-10" dirty="0">
                          <a:latin typeface="+mn-lt"/>
                          <a:cs typeface="Times New Roman"/>
                        </a:rPr>
                        <a:t>TYT</a:t>
                      </a:r>
                      <a:endParaRPr sz="1200">
                        <a:latin typeface="+mn-lt"/>
                        <a:cs typeface="Times New Roman"/>
                      </a:endParaRPr>
                    </a:p>
                  </a:txBody>
                  <a:tcPr marL="0" marR="0" marT="0" marB="0" anchor="ctr">
                    <a:lnL w="9143">
                      <a:solidFill>
                        <a:srgbClr val="EFEFEF"/>
                      </a:solidFill>
                      <a:prstDash val="solid"/>
                    </a:lnL>
                    <a:lnR w="19812">
                      <a:solidFill>
                        <a:srgbClr val="9F9F9F"/>
                      </a:solidFill>
                      <a:prstDash val="solid"/>
                    </a:lnR>
                    <a:lnT w="18288">
                      <a:solidFill>
                        <a:srgbClr val="9F9F9F"/>
                      </a:solidFill>
                      <a:prstDash val="solid"/>
                    </a:lnT>
                    <a:lnB w="19812">
                      <a:solidFill>
                        <a:srgbClr val="9F9F9F"/>
                      </a:solidFill>
                      <a:prstDash val="solid"/>
                    </a:lnB>
                  </a:tcPr>
                </a:tc>
                <a:tc gridSpan="2">
                  <a:txBody>
                    <a:bodyPr/>
                    <a:lstStyle/>
                    <a:p>
                      <a:pPr marL="1409700" algn="l">
                        <a:lnSpc>
                          <a:spcPts val="1185"/>
                        </a:lnSpc>
                      </a:pPr>
                      <a:r>
                        <a:rPr sz="1200" spc="-5" dirty="0">
                          <a:latin typeface="+mn-lt"/>
                          <a:cs typeface="Times New Roman"/>
                        </a:rPr>
                        <a:t>2 testin ikisinden </a:t>
                      </a:r>
                      <a:r>
                        <a:rPr sz="1200" dirty="0">
                          <a:latin typeface="+mn-lt"/>
                          <a:cs typeface="Times New Roman"/>
                        </a:rPr>
                        <a:t>de </a:t>
                      </a:r>
                      <a:r>
                        <a:rPr sz="1200" spc="-5" dirty="0">
                          <a:latin typeface="+mn-lt"/>
                          <a:cs typeface="Times New Roman"/>
                        </a:rPr>
                        <a:t>ham </a:t>
                      </a:r>
                      <a:r>
                        <a:rPr sz="1200" dirty="0" err="1">
                          <a:latin typeface="+mn-lt"/>
                          <a:cs typeface="Times New Roman"/>
                        </a:rPr>
                        <a:t>puanı</a:t>
                      </a:r>
                      <a:r>
                        <a:rPr sz="1200" dirty="0">
                          <a:latin typeface="+mn-lt"/>
                          <a:cs typeface="Times New Roman"/>
                        </a:rPr>
                        <a:t>  </a:t>
                      </a:r>
                      <a:r>
                        <a:rPr lang="tr-TR" sz="1200" spc="-5" dirty="0" smtClean="0">
                          <a:latin typeface="Symbol"/>
                          <a:cs typeface="Symbol"/>
                        </a:rPr>
                        <a:t></a:t>
                      </a:r>
                      <a:r>
                        <a:rPr sz="1200" dirty="0" smtClean="0">
                          <a:latin typeface="+mn-lt"/>
                          <a:cs typeface="Times New Roman"/>
                        </a:rPr>
                        <a:t> </a:t>
                      </a:r>
                      <a:r>
                        <a:rPr sz="1200" spc="-5" dirty="0" smtClean="0">
                          <a:latin typeface="+mn-lt"/>
                          <a:cs typeface="Times New Roman"/>
                        </a:rPr>
                        <a:t>  </a:t>
                      </a:r>
                      <a:r>
                        <a:rPr sz="1200" dirty="0" smtClean="0">
                          <a:latin typeface="+mn-lt"/>
                          <a:cs typeface="Times New Roman"/>
                        </a:rPr>
                        <a:t> </a:t>
                      </a:r>
                      <a:r>
                        <a:rPr sz="1200" spc="-5" dirty="0">
                          <a:latin typeface="+mn-lt"/>
                          <a:cs typeface="Times New Roman"/>
                        </a:rPr>
                        <a:t>0,5</a:t>
                      </a:r>
                      <a:endParaRPr sz="1200" dirty="0">
                        <a:latin typeface="+mn-lt"/>
                        <a:cs typeface="Times New Roman"/>
                      </a:endParaRPr>
                    </a:p>
                  </a:txBody>
                  <a:tcPr marL="0" marR="0" marT="0" marB="0" anchor="ctr">
                    <a:lnL w="19812">
                      <a:solidFill>
                        <a:srgbClr val="9F9F9F"/>
                      </a:solidFill>
                      <a:prstDash val="solid"/>
                    </a:lnL>
                    <a:lnR w="9144">
                      <a:solidFill>
                        <a:srgbClr val="9F9F9F"/>
                      </a:solidFill>
                      <a:prstDash val="solid"/>
                    </a:lnR>
                    <a:lnT w="18288">
                      <a:solidFill>
                        <a:srgbClr val="9F9F9F"/>
                      </a:solidFill>
                      <a:prstDash val="solid"/>
                    </a:lnT>
                    <a:lnB w="19812">
                      <a:solidFill>
                        <a:srgbClr val="9F9F9F"/>
                      </a:solidFill>
                      <a:prstDash val="solid"/>
                    </a:lnB>
                  </a:tcPr>
                </a:tc>
                <a:tc hMerge="1">
                  <a:txBody>
                    <a:bodyPr/>
                    <a:lstStyle/>
                    <a:p>
                      <a:endParaRPr/>
                    </a:p>
                  </a:txBody>
                  <a:tcPr marL="0" marR="0" marT="0" marB="0"/>
                </a:tc>
              </a:tr>
            </a:tbl>
          </a:graphicData>
        </a:graphic>
      </p:graphicFrame>
      <p:graphicFrame>
        <p:nvGraphicFramePr>
          <p:cNvPr id="5" name="object 3"/>
          <p:cNvGraphicFramePr>
            <a:graphicFrameLocks noGrp="1"/>
          </p:cNvGraphicFramePr>
          <p:nvPr>
            <p:extLst>
              <p:ext uri="{D42A27DB-BD31-4B8C-83A1-F6EECF244321}">
                <p14:modId xmlns:p14="http://schemas.microsoft.com/office/powerpoint/2010/main" val="1120014578"/>
              </p:ext>
            </p:extLst>
          </p:nvPr>
        </p:nvGraphicFramePr>
        <p:xfrm>
          <a:off x="1962073" y="1749932"/>
          <a:ext cx="5611570" cy="864681"/>
        </p:xfrm>
        <a:graphic>
          <a:graphicData uri="http://schemas.openxmlformats.org/drawingml/2006/table">
            <a:tbl>
              <a:tblPr firstRow="1" bandRow="1">
                <a:tableStyleId>{2D5ABB26-0587-4C30-8999-92F81FD0307C}</a:tableStyleId>
              </a:tblPr>
              <a:tblGrid>
                <a:gridCol w="809193"/>
                <a:gridCol w="1189101"/>
                <a:gridCol w="1152398"/>
                <a:gridCol w="1241297"/>
                <a:gridCol w="1219581"/>
              </a:tblGrid>
              <a:tr h="186690">
                <a:tc rowSpan="2">
                  <a:txBody>
                    <a:bodyPr/>
                    <a:lstStyle/>
                    <a:p>
                      <a:pPr>
                        <a:lnSpc>
                          <a:spcPct val="100000"/>
                        </a:lnSpc>
                        <a:spcBef>
                          <a:spcPts val="56"/>
                        </a:spcBef>
                      </a:pPr>
                      <a:endParaRPr sz="1450" dirty="0">
                        <a:latin typeface="Times New Roman"/>
                        <a:cs typeface="Times New Roman"/>
                      </a:endParaRPr>
                    </a:p>
                    <a:p>
                      <a:pPr marL="72390">
                        <a:lnSpc>
                          <a:spcPct val="100000"/>
                        </a:lnSpc>
                      </a:pPr>
                      <a:r>
                        <a:rPr sz="1000" b="1" spc="-5" dirty="0">
                          <a:latin typeface="Times New Roman"/>
                          <a:cs typeface="Times New Roman"/>
                        </a:rPr>
                        <a:t>Puan</a:t>
                      </a:r>
                      <a:r>
                        <a:rPr sz="1000" b="1" spc="-90" dirty="0">
                          <a:latin typeface="Times New Roman"/>
                          <a:cs typeface="Times New Roman"/>
                        </a:rPr>
                        <a:t> </a:t>
                      </a:r>
                      <a:r>
                        <a:rPr sz="1000" b="1" spc="-5" dirty="0">
                          <a:latin typeface="Times New Roman"/>
                          <a:cs typeface="Times New Roman"/>
                        </a:rPr>
                        <a:t>Türü</a:t>
                      </a:r>
                      <a:endParaRPr sz="1000" dirty="0">
                        <a:latin typeface="Times New Roman"/>
                        <a:cs typeface="Times New Roman"/>
                      </a:endParaRPr>
                    </a:p>
                  </a:txBody>
                  <a:tcPr marL="0" marR="0" marT="0" marB="0" anchor="ctr">
                    <a:lnL w="9143">
                      <a:solidFill>
                        <a:srgbClr val="EFEFEF"/>
                      </a:solidFill>
                      <a:prstDash val="solid"/>
                    </a:lnL>
                    <a:lnR w="19812">
                      <a:solidFill>
                        <a:srgbClr val="9F9F9F"/>
                      </a:solidFill>
                      <a:prstDash val="solid"/>
                    </a:lnR>
                    <a:lnT w="19812">
                      <a:solidFill>
                        <a:srgbClr val="9F9F9F"/>
                      </a:solidFill>
                      <a:prstDash val="solid"/>
                    </a:lnT>
                    <a:lnB w="18288">
                      <a:solidFill>
                        <a:srgbClr val="9F9F9F"/>
                      </a:solidFill>
                      <a:prstDash val="solid"/>
                    </a:lnB>
                  </a:tcPr>
                </a:tc>
                <a:tc gridSpan="2">
                  <a:txBody>
                    <a:bodyPr/>
                    <a:lstStyle/>
                    <a:p>
                      <a:pPr marL="35560" algn="ctr">
                        <a:lnSpc>
                          <a:spcPts val="1125"/>
                        </a:lnSpc>
                      </a:pPr>
                      <a:r>
                        <a:rPr sz="1000" b="1" spc="-10" dirty="0">
                          <a:latin typeface="Times New Roman"/>
                          <a:cs typeface="Times New Roman"/>
                        </a:rPr>
                        <a:t>TYT</a:t>
                      </a:r>
                      <a:endParaRPr sz="1000">
                        <a:latin typeface="Times New Roman"/>
                        <a:cs typeface="Times New Roman"/>
                      </a:endParaRPr>
                    </a:p>
                  </a:txBody>
                  <a:tcPr marL="0" marR="0" marT="0" marB="0" anchor="ctr">
                    <a:lnL w="19812">
                      <a:solidFill>
                        <a:srgbClr val="9F9F9F"/>
                      </a:solidFill>
                      <a:prstDash val="solid"/>
                    </a:lnL>
                    <a:lnR w="19812">
                      <a:solidFill>
                        <a:srgbClr val="9F9F9F"/>
                      </a:solidFill>
                      <a:prstDash val="solid"/>
                    </a:lnR>
                    <a:lnT w="19812">
                      <a:solidFill>
                        <a:srgbClr val="9F9F9F"/>
                      </a:solidFill>
                      <a:prstDash val="solid"/>
                    </a:lnT>
                    <a:lnB w="18288">
                      <a:solidFill>
                        <a:srgbClr val="9F9F9F"/>
                      </a:solidFill>
                      <a:prstDash val="solid"/>
                    </a:lnB>
                  </a:tcPr>
                </a:tc>
                <a:tc hMerge="1">
                  <a:txBody>
                    <a:bodyPr/>
                    <a:lstStyle/>
                    <a:p>
                      <a:endParaRPr/>
                    </a:p>
                  </a:txBody>
                  <a:tcPr marL="0" marR="0" marT="0" marB="0"/>
                </a:tc>
                <a:tc gridSpan="2">
                  <a:txBody>
                    <a:bodyPr/>
                    <a:lstStyle/>
                    <a:p>
                      <a:pPr marL="33655" algn="ctr">
                        <a:lnSpc>
                          <a:spcPts val="1125"/>
                        </a:lnSpc>
                      </a:pPr>
                      <a:r>
                        <a:rPr sz="1000" b="1" spc="-5" dirty="0">
                          <a:latin typeface="Times New Roman"/>
                          <a:cs typeface="Times New Roman"/>
                        </a:rPr>
                        <a:t>AYT</a:t>
                      </a:r>
                      <a:endParaRPr sz="1000">
                        <a:latin typeface="Times New Roman"/>
                        <a:cs typeface="Times New Roman"/>
                      </a:endParaRPr>
                    </a:p>
                  </a:txBody>
                  <a:tcPr marL="0" marR="0" marT="0" marB="0" anchor="ctr">
                    <a:lnL w="19812">
                      <a:solidFill>
                        <a:srgbClr val="9F9F9F"/>
                      </a:solidFill>
                      <a:prstDash val="solid"/>
                    </a:lnL>
                    <a:lnR w="9144">
                      <a:solidFill>
                        <a:srgbClr val="9F9F9F"/>
                      </a:solidFill>
                      <a:prstDash val="solid"/>
                    </a:lnR>
                    <a:lnT w="19812">
                      <a:solidFill>
                        <a:srgbClr val="9F9F9F"/>
                      </a:solidFill>
                      <a:prstDash val="solid"/>
                    </a:lnT>
                    <a:lnB w="18288">
                      <a:solidFill>
                        <a:srgbClr val="9F9F9F"/>
                      </a:solidFill>
                      <a:prstDash val="solid"/>
                    </a:lnB>
                  </a:tcPr>
                </a:tc>
                <a:tc hMerge="1">
                  <a:txBody>
                    <a:bodyPr/>
                    <a:lstStyle/>
                    <a:p>
                      <a:endParaRPr/>
                    </a:p>
                  </a:txBody>
                  <a:tcPr marL="0" marR="0" marT="0" marB="0"/>
                </a:tc>
              </a:tr>
              <a:tr h="449391">
                <a:tc vMerge="1">
                  <a:txBody>
                    <a:bodyPr/>
                    <a:lstStyle/>
                    <a:p>
                      <a:endParaRPr/>
                    </a:p>
                  </a:txBody>
                  <a:tcPr marL="0" marR="0" marT="0" marB="0">
                    <a:lnL w="9143">
                      <a:solidFill>
                        <a:srgbClr val="EFEFEF"/>
                      </a:solidFill>
                      <a:prstDash val="solid"/>
                    </a:lnL>
                    <a:lnR w="19812">
                      <a:solidFill>
                        <a:srgbClr val="9F9F9F"/>
                      </a:solidFill>
                      <a:prstDash val="solid"/>
                    </a:lnR>
                    <a:lnT w="19812">
                      <a:solidFill>
                        <a:srgbClr val="9F9F9F"/>
                      </a:solidFill>
                      <a:prstDash val="solid"/>
                    </a:lnT>
                    <a:lnB w="18288">
                      <a:solidFill>
                        <a:srgbClr val="9F9F9F"/>
                      </a:solidFill>
                      <a:prstDash val="solid"/>
                    </a:lnB>
                  </a:tcPr>
                </a:tc>
                <a:tc>
                  <a:txBody>
                    <a:bodyPr/>
                    <a:lstStyle/>
                    <a:p>
                      <a:pPr>
                        <a:lnSpc>
                          <a:spcPct val="100000"/>
                        </a:lnSpc>
                        <a:spcBef>
                          <a:spcPts val="14"/>
                        </a:spcBef>
                      </a:pPr>
                      <a:endParaRPr sz="850">
                        <a:latin typeface="Times New Roman"/>
                        <a:cs typeface="Times New Roman"/>
                      </a:endParaRPr>
                    </a:p>
                    <a:p>
                      <a:pPr marL="255904">
                        <a:lnSpc>
                          <a:spcPct val="100000"/>
                        </a:lnSpc>
                      </a:pPr>
                      <a:r>
                        <a:rPr sz="1000" b="1" spc="-5" dirty="0">
                          <a:latin typeface="Times New Roman"/>
                          <a:cs typeface="Times New Roman"/>
                        </a:rPr>
                        <a:t>Türkçe</a:t>
                      </a:r>
                      <a:r>
                        <a:rPr sz="1000" b="1" spc="-70" dirty="0">
                          <a:latin typeface="Times New Roman"/>
                          <a:cs typeface="Times New Roman"/>
                        </a:rPr>
                        <a:t> </a:t>
                      </a:r>
                      <a:r>
                        <a:rPr sz="1000" b="1" spc="-5" dirty="0">
                          <a:latin typeface="Times New Roman"/>
                          <a:cs typeface="Times New Roman"/>
                        </a:rPr>
                        <a:t>Testi</a:t>
                      </a:r>
                      <a:endParaRPr sz="1000">
                        <a:latin typeface="Times New Roman"/>
                        <a:cs typeface="Times New Roman"/>
                      </a:endParaRPr>
                    </a:p>
                  </a:txBody>
                  <a:tcPr marL="0" marR="0" marT="0" marB="0" anchor="ctr">
                    <a:lnL w="19812">
                      <a:solidFill>
                        <a:srgbClr val="9F9F9F"/>
                      </a:solidFill>
                      <a:prstDash val="solid"/>
                    </a:lnL>
                    <a:lnR w="19812">
                      <a:solidFill>
                        <a:srgbClr val="9F9F9F"/>
                      </a:solidFill>
                      <a:prstDash val="solid"/>
                    </a:lnR>
                    <a:lnT w="18288">
                      <a:solidFill>
                        <a:srgbClr val="9F9F9F"/>
                      </a:solidFill>
                      <a:prstDash val="solid"/>
                    </a:lnT>
                    <a:lnB w="18288">
                      <a:solidFill>
                        <a:srgbClr val="9F9F9F"/>
                      </a:solidFill>
                      <a:prstDash val="solid"/>
                    </a:lnB>
                  </a:tcPr>
                </a:tc>
                <a:tc>
                  <a:txBody>
                    <a:bodyPr/>
                    <a:lstStyle/>
                    <a:p>
                      <a:pPr marL="448945" marR="55880" indent="-349250">
                        <a:lnSpc>
                          <a:spcPct val="110000"/>
                        </a:lnSpc>
                        <a:spcBef>
                          <a:spcPts val="210"/>
                        </a:spcBef>
                      </a:pPr>
                      <a:r>
                        <a:rPr sz="1000" b="1" spc="-5" dirty="0">
                          <a:latin typeface="Times New Roman"/>
                          <a:cs typeface="Times New Roman"/>
                        </a:rPr>
                        <a:t>Temel</a:t>
                      </a:r>
                      <a:r>
                        <a:rPr sz="1000" b="1" spc="-55" dirty="0">
                          <a:latin typeface="Times New Roman"/>
                          <a:cs typeface="Times New Roman"/>
                        </a:rPr>
                        <a:t> </a:t>
                      </a:r>
                      <a:r>
                        <a:rPr sz="1000" b="1" spc="-5" dirty="0">
                          <a:latin typeface="Times New Roman"/>
                          <a:cs typeface="Times New Roman"/>
                        </a:rPr>
                        <a:t>Matematik  Testi</a:t>
                      </a:r>
                      <a:endParaRPr sz="1000">
                        <a:latin typeface="Times New Roman"/>
                        <a:cs typeface="Times New Roman"/>
                      </a:endParaRPr>
                    </a:p>
                  </a:txBody>
                  <a:tcPr marL="0" marR="0" marT="0" marB="0" anchor="ctr">
                    <a:lnL w="19812">
                      <a:solidFill>
                        <a:srgbClr val="9F9F9F"/>
                      </a:solidFill>
                      <a:prstDash val="solid"/>
                    </a:lnL>
                    <a:lnR w="19812">
                      <a:solidFill>
                        <a:srgbClr val="9F9F9F"/>
                      </a:solidFill>
                      <a:prstDash val="solid"/>
                    </a:lnR>
                    <a:lnT w="18288">
                      <a:solidFill>
                        <a:srgbClr val="9F9F9F"/>
                      </a:solidFill>
                      <a:prstDash val="solid"/>
                    </a:lnT>
                    <a:lnB w="18288">
                      <a:solidFill>
                        <a:srgbClr val="9F9F9F"/>
                      </a:solidFill>
                      <a:prstDash val="solid"/>
                    </a:lnB>
                  </a:tcPr>
                </a:tc>
                <a:tc>
                  <a:txBody>
                    <a:bodyPr/>
                    <a:lstStyle/>
                    <a:p>
                      <a:pPr>
                        <a:lnSpc>
                          <a:spcPct val="100000"/>
                        </a:lnSpc>
                        <a:spcBef>
                          <a:spcPts val="14"/>
                        </a:spcBef>
                      </a:pPr>
                      <a:endParaRPr sz="850">
                        <a:latin typeface="Times New Roman"/>
                        <a:cs typeface="Times New Roman"/>
                      </a:endParaRPr>
                    </a:p>
                    <a:p>
                      <a:pPr marL="179705">
                        <a:lnSpc>
                          <a:spcPct val="100000"/>
                        </a:lnSpc>
                      </a:pPr>
                      <a:r>
                        <a:rPr sz="1000" b="1" spc="-5" dirty="0">
                          <a:latin typeface="Times New Roman"/>
                          <a:cs typeface="Times New Roman"/>
                        </a:rPr>
                        <a:t>Matematik</a:t>
                      </a:r>
                      <a:r>
                        <a:rPr sz="1000" b="1" spc="-70" dirty="0">
                          <a:latin typeface="Times New Roman"/>
                          <a:cs typeface="Times New Roman"/>
                        </a:rPr>
                        <a:t> </a:t>
                      </a:r>
                      <a:r>
                        <a:rPr sz="1000" b="1" spc="-5" dirty="0">
                          <a:latin typeface="Times New Roman"/>
                          <a:cs typeface="Times New Roman"/>
                        </a:rPr>
                        <a:t>Testi</a:t>
                      </a:r>
                      <a:endParaRPr sz="1000">
                        <a:latin typeface="Times New Roman"/>
                        <a:cs typeface="Times New Roman"/>
                      </a:endParaRPr>
                    </a:p>
                  </a:txBody>
                  <a:tcPr marL="0" marR="0" marT="0" marB="0" anchor="ctr">
                    <a:lnL w="19812">
                      <a:solidFill>
                        <a:srgbClr val="9F9F9F"/>
                      </a:solidFill>
                      <a:prstDash val="solid"/>
                    </a:lnL>
                    <a:lnR w="18288">
                      <a:solidFill>
                        <a:srgbClr val="9F9F9F"/>
                      </a:solidFill>
                      <a:prstDash val="solid"/>
                    </a:lnR>
                    <a:lnT w="18288">
                      <a:solidFill>
                        <a:srgbClr val="9F9F9F"/>
                      </a:solidFill>
                      <a:prstDash val="solid"/>
                    </a:lnT>
                    <a:lnB w="18288">
                      <a:solidFill>
                        <a:srgbClr val="9F9F9F"/>
                      </a:solidFill>
                      <a:prstDash val="solid"/>
                    </a:lnB>
                  </a:tcPr>
                </a:tc>
                <a:tc>
                  <a:txBody>
                    <a:bodyPr/>
                    <a:lstStyle/>
                    <a:p>
                      <a:pPr>
                        <a:lnSpc>
                          <a:spcPct val="100000"/>
                        </a:lnSpc>
                        <a:spcBef>
                          <a:spcPts val="14"/>
                        </a:spcBef>
                      </a:pPr>
                      <a:endParaRPr sz="850">
                        <a:latin typeface="Times New Roman"/>
                        <a:cs typeface="Times New Roman"/>
                      </a:endParaRPr>
                    </a:p>
                    <a:p>
                      <a:pPr marL="113030">
                        <a:lnSpc>
                          <a:spcPct val="100000"/>
                        </a:lnSpc>
                      </a:pPr>
                      <a:r>
                        <a:rPr sz="1000" b="1" spc="-5" dirty="0">
                          <a:latin typeface="Times New Roman"/>
                          <a:cs typeface="Times New Roman"/>
                        </a:rPr>
                        <a:t>Fen Bilimleri</a:t>
                      </a:r>
                      <a:r>
                        <a:rPr sz="1000" b="1" spc="-45" dirty="0">
                          <a:latin typeface="Times New Roman"/>
                          <a:cs typeface="Times New Roman"/>
                        </a:rPr>
                        <a:t> </a:t>
                      </a:r>
                      <a:r>
                        <a:rPr sz="1000" b="1" spc="-5" dirty="0">
                          <a:latin typeface="Times New Roman"/>
                          <a:cs typeface="Times New Roman"/>
                        </a:rPr>
                        <a:t>Testi</a:t>
                      </a:r>
                      <a:endParaRPr sz="1000">
                        <a:latin typeface="Times New Roman"/>
                        <a:cs typeface="Times New Roman"/>
                      </a:endParaRPr>
                    </a:p>
                  </a:txBody>
                  <a:tcPr marL="0" marR="0" marT="0" marB="0" anchor="ctr">
                    <a:lnL w="18288">
                      <a:solidFill>
                        <a:srgbClr val="9F9F9F"/>
                      </a:solidFill>
                      <a:prstDash val="solid"/>
                    </a:lnL>
                    <a:lnR w="9144">
                      <a:solidFill>
                        <a:srgbClr val="9F9F9F"/>
                      </a:solidFill>
                      <a:prstDash val="solid"/>
                    </a:lnR>
                    <a:lnT w="18288">
                      <a:solidFill>
                        <a:srgbClr val="9F9F9F"/>
                      </a:solidFill>
                      <a:prstDash val="solid"/>
                    </a:lnT>
                    <a:lnB w="18288">
                      <a:solidFill>
                        <a:srgbClr val="9F9F9F"/>
                      </a:solidFill>
                      <a:prstDash val="solid"/>
                    </a:lnB>
                  </a:tcPr>
                </a:tc>
              </a:tr>
              <a:tr h="228600">
                <a:tc>
                  <a:txBody>
                    <a:bodyPr/>
                    <a:lstStyle/>
                    <a:p>
                      <a:pPr marL="40005">
                        <a:lnSpc>
                          <a:spcPct val="100000"/>
                        </a:lnSpc>
                        <a:spcBef>
                          <a:spcPts val="5"/>
                        </a:spcBef>
                      </a:pPr>
                      <a:r>
                        <a:rPr sz="1000" b="1" spc="-10" dirty="0">
                          <a:latin typeface="Times New Roman"/>
                          <a:cs typeface="Times New Roman"/>
                        </a:rPr>
                        <a:t>SAY</a:t>
                      </a:r>
                      <a:endParaRPr sz="1000">
                        <a:latin typeface="Times New Roman"/>
                        <a:cs typeface="Times New Roman"/>
                      </a:endParaRPr>
                    </a:p>
                  </a:txBody>
                  <a:tcPr marL="0" marR="0" marT="0" marB="0" anchor="ctr">
                    <a:lnL w="9143">
                      <a:solidFill>
                        <a:srgbClr val="EFEFEF"/>
                      </a:solidFill>
                      <a:prstDash val="solid"/>
                    </a:lnL>
                    <a:lnR w="19812">
                      <a:solidFill>
                        <a:srgbClr val="9F9F9F"/>
                      </a:solidFill>
                      <a:prstDash val="solid"/>
                    </a:lnR>
                    <a:lnT w="18288">
                      <a:solidFill>
                        <a:srgbClr val="9F9F9F"/>
                      </a:solidFill>
                      <a:prstDash val="solid"/>
                    </a:lnT>
                    <a:lnB w="9144">
                      <a:solidFill>
                        <a:srgbClr val="9F9F9F"/>
                      </a:solidFill>
                      <a:prstDash val="solid"/>
                    </a:lnB>
                  </a:tcPr>
                </a:tc>
                <a:tc gridSpan="2">
                  <a:txBody>
                    <a:bodyPr/>
                    <a:lstStyle/>
                    <a:p>
                      <a:pPr marL="176530">
                        <a:lnSpc>
                          <a:spcPts val="1195"/>
                        </a:lnSpc>
                      </a:pPr>
                      <a:r>
                        <a:rPr sz="1000" spc="-5" dirty="0">
                          <a:latin typeface="Times New Roman"/>
                          <a:cs typeface="Times New Roman"/>
                        </a:rPr>
                        <a:t>2 testin ikisinden </a:t>
                      </a:r>
                      <a:r>
                        <a:rPr sz="1000" dirty="0">
                          <a:latin typeface="Times New Roman"/>
                          <a:cs typeface="Times New Roman"/>
                        </a:rPr>
                        <a:t>de </a:t>
                      </a:r>
                      <a:r>
                        <a:rPr sz="1000" spc="-5" dirty="0">
                          <a:latin typeface="Times New Roman"/>
                          <a:cs typeface="Times New Roman"/>
                        </a:rPr>
                        <a:t>ham </a:t>
                      </a:r>
                      <a:r>
                        <a:rPr sz="1000" dirty="0">
                          <a:latin typeface="Times New Roman"/>
                          <a:cs typeface="Times New Roman"/>
                        </a:rPr>
                        <a:t>puanı   </a:t>
                      </a:r>
                      <a:r>
                        <a:rPr sz="1000" spc="-5" dirty="0">
                          <a:latin typeface="Symbol"/>
                          <a:cs typeface="Symbol"/>
                        </a:rPr>
                        <a:t></a:t>
                      </a:r>
                      <a:r>
                        <a:rPr sz="1000" spc="-5" dirty="0">
                          <a:latin typeface="Times New Roman"/>
                          <a:cs typeface="Times New Roman"/>
                        </a:rPr>
                        <a:t>  </a:t>
                      </a:r>
                      <a:r>
                        <a:rPr sz="1000" dirty="0">
                          <a:latin typeface="Times New Roman"/>
                          <a:cs typeface="Times New Roman"/>
                        </a:rPr>
                        <a:t> </a:t>
                      </a:r>
                      <a:r>
                        <a:rPr sz="1000" spc="-5" dirty="0">
                          <a:latin typeface="Times New Roman"/>
                          <a:cs typeface="Times New Roman"/>
                        </a:rPr>
                        <a:t>0,5</a:t>
                      </a:r>
                      <a:endParaRPr sz="1000" dirty="0">
                        <a:latin typeface="Times New Roman"/>
                        <a:cs typeface="Times New Roman"/>
                      </a:endParaRPr>
                    </a:p>
                  </a:txBody>
                  <a:tcPr marL="0" marR="0" marT="0" marB="0" anchor="ctr">
                    <a:lnL w="19812">
                      <a:solidFill>
                        <a:srgbClr val="9F9F9F"/>
                      </a:solidFill>
                      <a:prstDash val="solid"/>
                    </a:lnL>
                    <a:lnR w="19812">
                      <a:solidFill>
                        <a:srgbClr val="9F9F9F"/>
                      </a:solidFill>
                      <a:prstDash val="solid"/>
                    </a:lnR>
                    <a:lnT w="18288">
                      <a:solidFill>
                        <a:srgbClr val="9F9F9F"/>
                      </a:solidFill>
                      <a:prstDash val="solid"/>
                    </a:lnT>
                    <a:lnB w="9144">
                      <a:solidFill>
                        <a:srgbClr val="9F9F9F"/>
                      </a:solidFill>
                      <a:prstDash val="solid"/>
                    </a:lnB>
                  </a:tcPr>
                </a:tc>
                <a:tc hMerge="1">
                  <a:txBody>
                    <a:bodyPr/>
                    <a:lstStyle/>
                    <a:p>
                      <a:endParaRPr/>
                    </a:p>
                  </a:txBody>
                  <a:tcPr marL="0" marR="0" marT="0" marB="0"/>
                </a:tc>
                <a:tc gridSpan="2">
                  <a:txBody>
                    <a:bodyPr/>
                    <a:lstStyle/>
                    <a:p>
                      <a:pPr marL="238760">
                        <a:lnSpc>
                          <a:spcPts val="1195"/>
                        </a:lnSpc>
                      </a:pPr>
                      <a:r>
                        <a:rPr sz="1000" spc="-5" dirty="0">
                          <a:latin typeface="Times New Roman"/>
                          <a:cs typeface="Times New Roman"/>
                        </a:rPr>
                        <a:t>2 testin ikisinden </a:t>
                      </a:r>
                      <a:r>
                        <a:rPr sz="1000" dirty="0">
                          <a:latin typeface="Times New Roman"/>
                          <a:cs typeface="Times New Roman"/>
                        </a:rPr>
                        <a:t>de </a:t>
                      </a:r>
                      <a:r>
                        <a:rPr sz="1000" spc="-5" dirty="0">
                          <a:latin typeface="Times New Roman"/>
                          <a:cs typeface="Times New Roman"/>
                        </a:rPr>
                        <a:t>ham </a:t>
                      </a:r>
                      <a:r>
                        <a:rPr sz="1000" dirty="0">
                          <a:latin typeface="Times New Roman"/>
                          <a:cs typeface="Times New Roman"/>
                        </a:rPr>
                        <a:t>puanı   </a:t>
                      </a:r>
                      <a:r>
                        <a:rPr sz="1000" spc="-5" dirty="0">
                          <a:latin typeface="Symbol"/>
                          <a:cs typeface="Symbol"/>
                        </a:rPr>
                        <a:t></a:t>
                      </a:r>
                      <a:r>
                        <a:rPr sz="1000" spc="-5" dirty="0">
                          <a:latin typeface="Times New Roman"/>
                          <a:cs typeface="Times New Roman"/>
                        </a:rPr>
                        <a:t>  </a:t>
                      </a:r>
                      <a:r>
                        <a:rPr sz="1000" dirty="0">
                          <a:latin typeface="Times New Roman"/>
                          <a:cs typeface="Times New Roman"/>
                        </a:rPr>
                        <a:t> </a:t>
                      </a:r>
                      <a:r>
                        <a:rPr sz="1000" spc="-5" dirty="0">
                          <a:latin typeface="Times New Roman"/>
                          <a:cs typeface="Times New Roman"/>
                        </a:rPr>
                        <a:t>0,5</a:t>
                      </a:r>
                      <a:endParaRPr sz="1000" dirty="0">
                        <a:latin typeface="Times New Roman"/>
                        <a:cs typeface="Times New Roman"/>
                      </a:endParaRPr>
                    </a:p>
                  </a:txBody>
                  <a:tcPr marL="0" marR="0" marT="0" marB="0" anchor="ctr">
                    <a:lnL w="19812">
                      <a:solidFill>
                        <a:srgbClr val="9F9F9F"/>
                      </a:solidFill>
                      <a:prstDash val="solid"/>
                    </a:lnL>
                    <a:lnR w="9144">
                      <a:solidFill>
                        <a:srgbClr val="9F9F9F"/>
                      </a:solidFill>
                      <a:prstDash val="solid"/>
                    </a:lnR>
                    <a:lnT w="18288">
                      <a:solidFill>
                        <a:srgbClr val="9F9F9F"/>
                      </a:solidFill>
                      <a:prstDash val="solid"/>
                    </a:lnT>
                    <a:lnB w="9144">
                      <a:solidFill>
                        <a:srgbClr val="9F9F9F"/>
                      </a:solidFill>
                      <a:prstDash val="solid"/>
                    </a:lnB>
                  </a:tcPr>
                </a:tc>
                <a:tc hMerge="1">
                  <a:txBody>
                    <a:bodyPr/>
                    <a:lstStyle/>
                    <a:p>
                      <a:endParaRPr/>
                    </a:p>
                  </a:txBody>
                  <a:tcPr marL="0" marR="0" marT="0" marB="0"/>
                </a:tc>
              </a:tr>
            </a:tbl>
          </a:graphicData>
        </a:graphic>
      </p:graphicFrame>
      <p:graphicFrame>
        <p:nvGraphicFramePr>
          <p:cNvPr id="6" name="object 4"/>
          <p:cNvGraphicFramePr>
            <a:graphicFrameLocks noGrp="1"/>
          </p:cNvGraphicFramePr>
          <p:nvPr>
            <p:extLst>
              <p:ext uri="{D42A27DB-BD31-4B8C-83A1-F6EECF244321}">
                <p14:modId xmlns:p14="http://schemas.microsoft.com/office/powerpoint/2010/main" val="3498554759"/>
              </p:ext>
            </p:extLst>
          </p:nvPr>
        </p:nvGraphicFramePr>
        <p:xfrm>
          <a:off x="1962073" y="2821495"/>
          <a:ext cx="5611568" cy="907543"/>
        </p:xfrm>
        <a:graphic>
          <a:graphicData uri="http://schemas.openxmlformats.org/drawingml/2006/table">
            <a:tbl>
              <a:tblPr firstRow="1" bandRow="1">
                <a:tableStyleId>{2D5ABB26-0587-4C30-8999-92F81FD0307C}</a:tableStyleId>
              </a:tblPr>
              <a:tblGrid>
                <a:gridCol w="809193"/>
                <a:gridCol w="1189863"/>
                <a:gridCol w="627696"/>
                <a:gridCol w="166867"/>
                <a:gridCol w="357072"/>
                <a:gridCol w="1272730"/>
                <a:gridCol w="607312"/>
                <a:gridCol w="166740"/>
                <a:gridCol w="414095"/>
              </a:tblGrid>
              <a:tr h="0">
                <a:tc rowSpan="2">
                  <a:txBody>
                    <a:bodyPr/>
                    <a:lstStyle/>
                    <a:p>
                      <a:pPr>
                        <a:lnSpc>
                          <a:spcPct val="100000"/>
                        </a:lnSpc>
                      </a:pPr>
                      <a:endParaRPr sz="1000" dirty="0">
                        <a:latin typeface="Times New Roman"/>
                        <a:cs typeface="Times New Roman"/>
                      </a:endParaRPr>
                    </a:p>
                    <a:p>
                      <a:pPr marL="72390">
                        <a:lnSpc>
                          <a:spcPct val="100000"/>
                        </a:lnSpc>
                        <a:spcBef>
                          <a:spcPts val="840"/>
                        </a:spcBef>
                      </a:pPr>
                      <a:r>
                        <a:rPr sz="1000" b="1" spc="-5" dirty="0">
                          <a:latin typeface="Times New Roman"/>
                          <a:cs typeface="Times New Roman"/>
                        </a:rPr>
                        <a:t>Puan</a:t>
                      </a:r>
                      <a:r>
                        <a:rPr sz="1000" b="1" spc="-90" dirty="0">
                          <a:latin typeface="Times New Roman"/>
                          <a:cs typeface="Times New Roman"/>
                        </a:rPr>
                        <a:t> </a:t>
                      </a:r>
                      <a:r>
                        <a:rPr sz="1000" b="1" spc="-5" dirty="0">
                          <a:latin typeface="Times New Roman"/>
                          <a:cs typeface="Times New Roman"/>
                        </a:rPr>
                        <a:t>Türü</a:t>
                      </a:r>
                      <a:endParaRPr sz="1000" dirty="0">
                        <a:latin typeface="Times New Roman"/>
                        <a:cs typeface="Times New Roman"/>
                      </a:endParaRPr>
                    </a:p>
                  </a:txBody>
                  <a:tcPr marL="0" marR="0" marT="0" marB="0" anchor="ctr">
                    <a:lnL w="9143">
                      <a:solidFill>
                        <a:srgbClr val="EFEFEF"/>
                      </a:solidFill>
                      <a:prstDash val="solid"/>
                    </a:lnL>
                    <a:lnR w="19812">
                      <a:solidFill>
                        <a:srgbClr val="9F9F9F"/>
                      </a:solidFill>
                      <a:prstDash val="solid"/>
                    </a:lnR>
                    <a:lnT w="19812">
                      <a:solidFill>
                        <a:srgbClr val="9F9F9F"/>
                      </a:solidFill>
                      <a:prstDash val="solid"/>
                    </a:lnT>
                    <a:lnB w="18288">
                      <a:solidFill>
                        <a:srgbClr val="9F9F9F"/>
                      </a:solidFill>
                      <a:prstDash val="solid"/>
                    </a:lnB>
                  </a:tcPr>
                </a:tc>
                <a:tc gridSpan="4">
                  <a:txBody>
                    <a:bodyPr/>
                    <a:lstStyle/>
                    <a:p>
                      <a:pPr marL="35560" algn="ctr">
                        <a:lnSpc>
                          <a:spcPts val="1135"/>
                        </a:lnSpc>
                      </a:pPr>
                      <a:r>
                        <a:rPr sz="1000" b="1" spc="-10" dirty="0">
                          <a:latin typeface="Times New Roman"/>
                          <a:cs typeface="Times New Roman"/>
                        </a:rPr>
                        <a:t>TYT</a:t>
                      </a:r>
                      <a:endParaRPr sz="1000">
                        <a:latin typeface="Times New Roman"/>
                        <a:cs typeface="Times New Roman"/>
                      </a:endParaRPr>
                    </a:p>
                  </a:txBody>
                  <a:tcPr marL="0" marR="0" marT="0" marB="0" anchor="ctr">
                    <a:lnL w="19812">
                      <a:solidFill>
                        <a:srgbClr val="9F9F9F"/>
                      </a:solidFill>
                      <a:prstDash val="solid"/>
                    </a:lnL>
                    <a:lnR w="19812">
                      <a:solidFill>
                        <a:srgbClr val="9F9F9F"/>
                      </a:solidFill>
                      <a:prstDash val="solid"/>
                    </a:lnR>
                    <a:lnT w="19812">
                      <a:solidFill>
                        <a:srgbClr val="9F9F9F"/>
                      </a:solidFill>
                      <a:prstDash val="solid"/>
                    </a:lnT>
                    <a:lnB w="18669">
                      <a:solidFill>
                        <a:srgbClr val="9F9F9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33655" algn="ctr">
                        <a:lnSpc>
                          <a:spcPts val="1135"/>
                        </a:lnSpc>
                      </a:pPr>
                      <a:r>
                        <a:rPr sz="1000" b="1" spc="-5" dirty="0">
                          <a:latin typeface="Times New Roman"/>
                          <a:cs typeface="Times New Roman"/>
                        </a:rPr>
                        <a:t>AYT</a:t>
                      </a:r>
                      <a:endParaRPr sz="1000">
                        <a:latin typeface="Times New Roman"/>
                        <a:cs typeface="Times New Roman"/>
                      </a:endParaRPr>
                    </a:p>
                  </a:txBody>
                  <a:tcPr marL="0" marR="0" marT="0" marB="0" anchor="ctr">
                    <a:lnL w="19812">
                      <a:solidFill>
                        <a:srgbClr val="9F9F9F"/>
                      </a:solidFill>
                      <a:prstDash val="solid"/>
                    </a:lnL>
                    <a:lnR w="9144">
                      <a:solidFill>
                        <a:srgbClr val="9F9F9F"/>
                      </a:solidFill>
                      <a:prstDash val="solid"/>
                    </a:lnR>
                    <a:lnT w="19812">
                      <a:solidFill>
                        <a:srgbClr val="9F9F9F"/>
                      </a:solidFill>
                      <a:prstDash val="solid"/>
                    </a:lnT>
                    <a:lnB w="18669">
                      <a:solidFill>
                        <a:srgbClr val="9F9F9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522922">
                <a:tc vMerge="1">
                  <a:txBody>
                    <a:bodyPr/>
                    <a:lstStyle/>
                    <a:p>
                      <a:endParaRPr/>
                    </a:p>
                  </a:txBody>
                  <a:tcPr marL="0" marR="0" marT="0" marB="0">
                    <a:lnL w="9143">
                      <a:solidFill>
                        <a:srgbClr val="EFEFEF"/>
                      </a:solidFill>
                      <a:prstDash val="solid"/>
                    </a:lnL>
                    <a:lnR w="19812">
                      <a:solidFill>
                        <a:srgbClr val="9F9F9F"/>
                      </a:solidFill>
                      <a:prstDash val="solid"/>
                    </a:lnR>
                    <a:lnT w="19812">
                      <a:solidFill>
                        <a:srgbClr val="9F9F9F"/>
                      </a:solidFill>
                      <a:prstDash val="solid"/>
                    </a:lnT>
                    <a:lnB w="18288">
                      <a:solidFill>
                        <a:srgbClr val="9F9F9F"/>
                      </a:solidFill>
                      <a:prstDash val="solid"/>
                    </a:lnB>
                  </a:tcPr>
                </a:tc>
                <a:tc>
                  <a:txBody>
                    <a:bodyPr/>
                    <a:lstStyle/>
                    <a:p>
                      <a:pPr>
                        <a:lnSpc>
                          <a:spcPct val="100000"/>
                        </a:lnSpc>
                        <a:spcBef>
                          <a:spcPts val="3"/>
                        </a:spcBef>
                      </a:pPr>
                      <a:endParaRPr sz="1100">
                        <a:latin typeface="Times New Roman"/>
                        <a:cs typeface="Times New Roman"/>
                      </a:endParaRPr>
                    </a:p>
                    <a:p>
                      <a:pPr marL="255904">
                        <a:lnSpc>
                          <a:spcPct val="100000"/>
                        </a:lnSpc>
                      </a:pPr>
                      <a:r>
                        <a:rPr sz="1000" b="1" spc="-5" dirty="0">
                          <a:latin typeface="Times New Roman"/>
                          <a:cs typeface="Times New Roman"/>
                        </a:rPr>
                        <a:t>Türkçe</a:t>
                      </a:r>
                      <a:r>
                        <a:rPr sz="1000" b="1" spc="-70" dirty="0">
                          <a:latin typeface="Times New Roman"/>
                          <a:cs typeface="Times New Roman"/>
                        </a:rPr>
                        <a:t> </a:t>
                      </a:r>
                      <a:r>
                        <a:rPr sz="1000" b="1" spc="-5" dirty="0">
                          <a:latin typeface="Times New Roman"/>
                          <a:cs typeface="Times New Roman"/>
                        </a:rPr>
                        <a:t>Testi</a:t>
                      </a:r>
                      <a:endParaRPr sz="1000">
                        <a:latin typeface="Times New Roman"/>
                        <a:cs typeface="Times New Roman"/>
                      </a:endParaRPr>
                    </a:p>
                  </a:txBody>
                  <a:tcPr marL="0" marR="0" marT="0" marB="0" anchor="ctr">
                    <a:lnL w="19812">
                      <a:solidFill>
                        <a:srgbClr val="9F9F9F"/>
                      </a:solidFill>
                      <a:prstDash val="solid"/>
                    </a:lnL>
                    <a:lnR w="18288">
                      <a:solidFill>
                        <a:srgbClr val="9F9F9F"/>
                      </a:solidFill>
                      <a:prstDash val="solid"/>
                    </a:lnR>
                    <a:lnT w="18669">
                      <a:solidFill>
                        <a:srgbClr val="9F9F9F"/>
                      </a:solidFill>
                      <a:prstDash val="solid"/>
                    </a:lnT>
                    <a:lnB w="18288">
                      <a:solidFill>
                        <a:srgbClr val="9F9F9F"/>
                      </a:solidFill>
                      <a:prstDash val="solid"/>
                    </a:lnB>
                  </a:tcPr>
                </a:tc>
                <a:tc gridSpan="3">
                  <a:txBody>
                    <a:bodyPr/>
                    <a:lstStyle/>
                    <a:p>
                      <a:pPr marL="450850" marR="53975" indent="-349250">
                        <a:lnSpc>
                          <a:spcPct val="110000"/>
                        </a:lnSpc>
                        <a:spcBef>
                          <a:spcPts val="484"/>
                        </a:spcBef>
                      </a:pPr>
                      <a:r>
                        <a:rPr sz="1000" b="1" spc="-5" dirty="0">
                          <a:latin typeface="Times New Roman"/>
                          <a:cs typeface="Times New Roman"/>
                        </a:rPr>
                        <a:t>Temel</a:t>
                      </a:r>
                      <a:r>
                        <a:rPr sz="1000" b="1" spc="-55" dirty="0">
                          <a:latin typeface="Times New Roman"/>
                          <a:cs typeface="Times New Roman"/>
                        </a:rPr>
                        <a:t> </a:t>
                      </a:r>
                      <a:r>
                        <a:rPr sz="1000" b="1" spc="-5" dirty="0">
                          <a:latin typeface="Times New Roman"/>
                          <a:cs typeface="Times New Roman"/>
                        </a:rPr>
                        <a:t>Matematik  Testi</a:t>
                      </a:r>
                      <a:endParaRPr sz="1000">
                        <a:latin typeface="Times New Roman"/>
                        <a:cs typeface="Times New Roman"/>
                      </a:endParaRPr>
                    </a:p>
                  </a:txBody>
                  <a:tcPr marL="0" marR="0" marT="0" marB="0" anchor="ctr">
                    <a:lnL w="18288">
                      <a:solidFill>
                        <a:srgbClr val="9F9F9F"/>
                      </a:solidFill>
                      <a:prstDash val="solid"/>
                    </a:lnL>
                    <a:lnR w="19812">
                      <a:solidFill>
                        <a:srgbClr val="9F9F9F"/>
                      </a:solidFill>
                      <a:prstDash val="solid"/>
                    </a:lnR>
                    <a:lnT w="18669">
                      <a:solidFill>
                        <a:srgbClr val="9F9F9F"/>
                      </a:solidFill>
                      <a:prstDash val="solid"/>
                    </a:lnT>
                    <a:lnB w="18288">
                      <a:solidFill>
                        <a:srgbClr val="9F9F9F"/>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spcBef>
                          <a:spcPts val="3"/>
                        </a:spcBef>
                      </a:pPr>
                      <a:endParaRPr sz="1100" dirty="0">
                        <a:latin typeface="Times New Roman"/>
                        <a:cs typeface="Times New Roman"/>
                      </a:endParaRPr>
                    </a:p>
                    <a:p>
                      <a:pPr marL="194945">
                        <a:lnSpc>
                          <a:spcPct val="100000"/>
                        </a:lnSpc>
                      </a:pPr>
                      <a:r>
                        <a:rPr sz="1000" b="1" spc="-5" dirty="0">
                          <a:latin typeface="Times New Roman"/>
                          <a:cs typeface="Times New Roman"/>
                        </a:rPr>
                        <a:t>Matematik</a:t>
                      </a:r>
                      <a:r>
                        <a:rPr sz="1000" b="1" spc="-70" dirty="0">
                          <a:latin typeface="Times New Roman"/>
                          <a:cs typeface="Times New Roman"/>
                        </a:rPr>
                        <a:t> </a:t>
                      </a:r>
                      <a:r>
                        <a:rPr sz="1000" b="1" spc="-5" dirty="0">
                          <a:latin typeface="Times New Roman"/>
                          <a:cs typeface="Times New Roman"/>
                        </a:rPr>
                        <a:t>Testi</a:t>
                      </a:r>
                      <a:endParaRPr sz="1000" dirty="0">
                        <a:latin typeface="Times New Roman"/>
                        <a:cs typeface="Times New Roman"/>
                      </a:endParaRPr>
                    </a:p>
                  </a:txBody>
                  <a:tcPr marL="0" marR="0" marT="0" marB="0" anchor="ctr">
                    <a:lnL w="19812">
                      <a:solidFill>
                        <a:srgbClr val="9F9F9F"/>
                      </a:solidFill>
                      <a:prstDash val="solid"/>
                    </a:lnL>
                    <a:lnR w="20193">
                      <a:solidFill>
                        <a:srgbClr val="9F9F9F"/>
                      </a:solidFill>
                      <a:prstDash val="solid"/>
                    </a:lnR>
                    <a:lnT w="18669">
                      <a:solidFill>
                        <a:srgbClr val="9F9F9F"/>
                      </a:solidFill>
                      <a:prstDash val="solid"/>
                    </a:lnT>
                    <a:lnB w="18288">
                      <a:solidFill>
                        <a:srgbClr val="9F9F9F"/>
                      </a:solidFill>
                      <a:prstDash val="solid"/>
                    </a:lnB>
                  </a:tcPr>
                </a:tc>
                <a:tc gridSpan="3">
                  <a:txBody>
                    <a:bodyPr/>
                    <a:lstStyle/>
                    <a:p>
                      <a:pPr marL="34290" algn="ctr">
                        <a:lnSpc>
                          <a:spcPts val="1135"/>
                        </a:lnSpc>
                      </a:pPr>
                      <a:r>
                        <a:rPr sz="1000" b="1" spc="-5" dirty="0">
                          <a:latin typeface="Times New Roman"/>
                          <a:cs typeface="Times New Roman"/>
                        </a:rPr>
                        <a:t>Türk </a:t>
                      </a:r>
                      <a:r>
                        <a:rPr sz="1000" b="1" dirty="0">
                          <a:latin typeface="Times New Roman"/>
                          <a:cs typeface="Times New Roman"/>
                        </a:rPr>
                        <a:t>Dili</a:t>
                      </a:r>
                      <a:r>
                        <a:rPr sz="1000" b="1" spc="-95" dirty="0">
                          <a:latin typeface="Times New Roman"/>
                          <a:cs typeface="Times New Roman"/>
                        </a:rPr>
                        <a:t> </a:t>
                      </a:r>
                      <a:r>
                        <a:rPr sz="1000" b="1" dirty="0">
                          <a:latin typeface="Times New Roman"/>
                          <a:cs typeface="Times New Roman"/>
                        </a:rPr>
                        <a:t>ve</a:t>
                      </a:r>
                      <a:endParaRPr sz="1000">
                        <a:latin typeface="Times New Roman"/>
                        <a:cs typeface="Times New Roman"/>
                      </a:endParaRPr>
                    </a:p>
                    <a:p>
                      <a:pPr marL="149225" marR="106680" algn="ctr">
                        <a:lnSpc>
                          <a:spcPct val="110000"/>
                        </a:lnSpc>
                        <a:spcBef>
                          <a:spcPts val="10"/>
                        </a:spcBef>
                      </a:pPr>
                      <a:r>
                        <a:rPr sz="1000" b="1" spc="-5" dirty="0">
                          <a:latin typeface="Times New Roman"/>
                          <a:cs typeface="Times New Roman"/>
                        </a:rPr>
                        <a:t>E</a:t>
                      </a:r>
                      <a:r>
                        <a:rPr sz="1000" b="1" dirty="0">
                          <a:latin typeface="Times New Roman"/>
                          <a:cs typeface="Times New Roman"/>
                        </a:rPr>
                        <a:t>debiy</a:t>
                      </a:r>
                      <a:r>
                        <a:rPr sz="1000" b="1" spc="5" dirty="0">
                          <a:latin typeface="Times New Roman"/>
                          <a:cs typeface="Times New Roman"/>
                        </a:rPr>
                        <a:t>a</a:t>
                      </a:r>
                      <a:r>
                        <a:rPr sz="1000" b="1" dirty="0">
                          <a:latin typeface="Times New Roman"/>
                          <a:cs typeface="Times New Roman"/>
                        </a:rPr>
                        <a:t>tı-</a:t>
                      </a:r>
                      <a:r>
                        <a:rPr sz="1000" b="1" spc="-5" dirty="0">
                          <a:latin typeface="Times New Roman"/>
                          <a:cs typeface="Times New Roman"/>
                        </a:rPr>
                        <a:t>S</a:t>
                      </a:r>
                      <a:r>
                        <a:rPr sz="1000" b="1" dirty="0">
                          <a:latin typeface="Times New Roman"/>
                          <a:cs typeface="Times New Roman"/>
                        </a:rPr>
                        <a:t>o</a:t>
                      </a:r>
                      <a:r>
                        <a:rPr sz="1000" b="1" spc="-5" dirty="0">
                          <a:latin typeface="Times New Roman"/>
                          <a:cs typeface="Times New Roman"/>
                        </a:rPr>
                        <a:t>s</a:t>
                      </a:r>
                      <a:r>
                        <a:rPr sz="1000" b="1" spc="5" dirty="0">
                          <a:latin typeface="Times New Roman"/>
                          <a:cs typeface="Times New Roman"/>
                        </a:rPr>
                        <a:t>ya</a:t>
                      </a:r>
                      <a:r>
                        <a:rPr sz="1000" b="1" dirty="0">
                          <a:latin typeface="Times New Roman"/>
                          <a:cs typeface="Times New Roman"/>
                        </a:rPr>
                        <a:t>l  </a:t>
                      </a:r>
                      <a:r>
                        <a:rPr sz="1000" b="1" spc="-5" dirty="0">
                          <a:latin typeface="Times New Roman"/>
                          <a:cs typeface="Times New Roman"/>
                        </a:rPr>
                        <a:t>Bilimler-1</a:t>
                      </a:r>
                      <a:r>
                        <a:rPr sz="1000" b="1" spc="-55" dirty="0">
                          <a:latin typeface="Times New Roman"/>
                          <a:cs typeface="Times New Roman"/>
                        </a:rPr>
                        <a:t> </a:t>
                      </a:r>
                      <a:r>
                        <a:rPr sz="1000" b="1" spc="-5" dirty="0">
                          <a:latin typeface="Times New Roman"/>
                          <a:cs typeface="Times New Roman"/>
                        </a:rPr>
                        <a:t>Testi</a:t>
                      </a:r>
                      <a:endParaRPr sz="1000">
                        <a:latin typeface="Times New Roman"/>
                        <a:cs typeface="Times New Roman"/>
                      </a:endParaRPr>
                    </a:p>
                  </a:txBody>
                  <a:tcPr marL="0" marR="0" marT="0" marB="0" anchor="ctr">
                    <a:lnL w="20193">
                      <a:solidFill>
                        <a:srgbClr val="9F9F9F"/>
                      </a:solidFill>
                      <a:prstDash val="solid"/>
                    </a:lnL>
                    <a:lnR w="9144">
                      <a:solidFill>
                        <a:srgbClr val="9F9F9F"/>
                      </a:solidFill>
                      <a:prstDash val="solid"/>
                    </a:lnR>
                    <a:lnT w="18669">
                      <a:solidFill>
                        <a:srgbClr val="9F9F9F"/>
                      </a:solidFill>
                      <a:prstDash val="solid"/>
                    </a:lnT>
                    <a:lnB w="18288">
                      <a:solidFill>
                        <a:srgbClr val="9F9F9F"/>
                      </a:solidFill>
                      <a:prstDash val="solid"/>
                    </a:lnB>
                  </a:tcPr>
                </a:tc>
                <a:tc hMerge="1">
                  <a:txBody>
                    <a:bodyPr/>
                    <a:lstStyle/>
                    <a:p>
                      <a:endParaRPr/>
                    </a:p>
                  </a:txBody>
                  <a:tcPr marL="0" marR="0" marT="0" marB="0"/>
                </a:tc>
                <a:tc hMerge="1">
                  <a:txBody>
                    <a:bodyPr/>
                    <a:lstStyle/>
                    <a:p>
                      <a:endParaRPr/>
                    </a:p>
                  </a:txBody>
                  <a:tcPr marL="0" marR="0" marT="0" marB="0"/>
                </a:tc>
              </a:tr>
              <a:tr h="244921">
                <a:tc>
                  <a:txBody>
                    <a:bodyPr/>
                    <a:lstStyle/>
                    <a:p>
                      <a:pPr marL="72390">
                        <a:lnSpc>
                          <a:spcPct val="100000"/>
                        </a:lnSpc>
                        <a:spcBef>
                          <a:spcPts val="5"/>
                        </a:spcBef>
                      </a:pPr>
                      <a:r>
                        <a:rPr sz="1000" b="1" spc="-10" dirty="0">
                          <a:latin typeface="Times New Roman"/>
                          <a:cs typeface="Times New Roman"/>
                        </a:rPr>
                        <a:t>EA</a:t>
                      </a:r>
                      <a:endParaRPr sz="1000">
                        <a:latin typeface="Times New Roman"/>
                        <a:cs typeface="Times New Roman"/>
                      </a:endParaRPr>
                    </a:p>
                  </a:txBody>
                  <a:tcPr marL="0" marR="0" marT="0" marB="0" anchor="ctr">
                    <a:lnL w="9143">
                      <a:solidFill>
                        <a:srgbClr val="EFEFEF"/>
                      </a:solidFill>
                      <a:prstDash val="solid"/>
                    </a:lnL>
                    <a:lnR w="19812">
                      <a:solidFill>
                        <a:srgbClr val="9F9F9F"/>
                      </a:solidFill>
                      <a:prstDash val="solid"/>
                    </a:lnR>
                    <a:lnT w="18288">
                      <a:solidFill>
                        <a:srgbClr val="9F9F9F"/>
                      </a:solidFill>
                      <a:prstDash val="solid"/>
                    </a:lnT>
                    <a:lnB w="18288">
                      <a:solidFill>
                        <a:srgbClr val="9F9F9F"/>
                      </a:solidFill>
                      <a:prstDash val="solid"/>
                    </a:lnB>
                  </a:tcPr>
                </a:tc>
                <a:tc gridSpan="2">
                  <a:txBody>
                    <a:bodyPr/>
                    <a:lstStyle/>
                    <a:p>
                      <a:pPr marL="176530">
                        <a:lnSpc>
                          <a:spcPts val="1195"/>
                        </a:lnSpc>
                      </a:pPr>
                      <a:r>
                        <a:rPr sz="1000" spc="-5" dirty="0">
                          <a:latin typeface="Times New Roman"/>
                          <a:cs typeface="Times New Roman"/>
                        </a:rPr>
                        <a:t>2 testin ikisinden </a:t>
                      </a:r>
                      <a:r>
                        <a:rPr sz="1000" dirty="0">
                          <a:latin typeface="Times New Roman"/>
                          <a:cs typeface="Times New Roman"/>
                        </a:rPr>
                        <a:t>de </a:t>
                      </a:r>
                      <a:r>
                        <a:rPr sz="1000" spc="-5" dirty="0">
                          <a:latin typeface="Times New Roman"/>
                          <a:cs typeface="Times New Roman"/>
                        </a:rPr>
                        <a:t>ham</a:t>
                      </a:r>
                      <a:r>
                        <a:rPr sz="1000" spc="-45" dirty="0">
                          <a:latin typeface="Times New Roman"/>
                          <a:cs typeface="Times New Roman"/>
                        </a:rPr>
                        <a:t> </a:t>
                      </a:r>
                      <a:r>
                        <a:rPr sz="1000" dirty="0">
                          <a:latin typeface="Times New Roman"/>
                          <a:cs typeface="Times New Roman"/>
                        </a:rPr>
                        <a:t>puanı</a:t>
                      </a:r>
                      <a:endParaRPr sz="1000">
                        <a:latin typeface="Times New Roman"/>
                        <a:cs typeface="Times New Roman"/>
                      </a:endParaRPr>
                    </a:p>
                  </a:txBody>
                  <a:tcPr marL="0" marR="0" marT="0" marB="0" anchor="ctr">
                    <a:lnL w="19812">
                      <a:solidFill>
                        <a:srgbClr val="9F9F9F"/>
                      </a:solidFill>
                      <a:prstDash val="solid"/>
                    </a:lnL>
                    <a:lnT w="18288">
                      <a:solidFill>
                        <a:srgbClr val="9F9F9F"/>
                      </a:solidFill>
                      <a:prstDash val="solid"/>
                    </a:lnT>
                    <a:lnB w="18288">
                      <a:solidFill>
                        <a:srgbClr val="9F9F9F"/>
                      </a:solidFill>
                      <a:prstDash val="solid"/>
                    </a:lnB>
                  </a:tcPr>
                </a:tc>
                <a:tc hMerge="1">
                  <a:txBody>
                    <a:bodyPr/>
                    <a:lstStyle/>
                    <a:p>
                      <a:endParaRPr/>
                    </a:p>
                  </a:txBody>
                  <a:tcPr marL="0" marR="0" marT="0" marB="0"/>
                </a:tc>
                <a:tc>
                  <a:txBody>
                    <a:bodyPr/>
                    <a:lstStyle/>
                    <a:p>
                      <a:pPr marL="48895">
                        <a:lnSpc>
                          <a:spcPts val="1195"/>
                        </a:lnSpc>
                      </a:pPr>
                      <a:r>
                        <a:rPr sz="1000" spc="-5" dirty="0">
                          <a:latin typeface="Symbol"/>
                          <a:cs typeface="Symbol"/>
                        </a:rPr>
                        <a:t></a:t>
                      </a:r>
                      <a:endParaRPr sz="1000">
                        <a:latin typeface="Symbol"/>
                        <a:cs typeface="Symbol"/>
                      </a:endParaRPr>
                    </a:p>
                  </a:txBody>
                  <a:tcPr marL="0" marR="0" marT="0" marB="0" anchor="ctr">
                    <a:lnT w="18288">
                      <a:solidFill>
                        <a:srgbClr val="9F9F9F"/>
                      </a:solidFill>
                      <a:prstDash val="solid"/>
                    </a:lnT>
                    <a:lnB w="18288">
                      <a:solidFill>
                        <a:srgbClr val="9F9F9F"/>
                      </a:solidFill>
                      <a:prstDash val="solid"/>
                    </a:lnB>
                  </a:tcPr>
                </a:tc>
                <a:tc>
                  <a:txBody>
                    <a:bodyPr/>
                    <a:lstStyle/>
                    <a:p>
                      <a:pPr marL="48260">
                        <a:lnSpc>
                          <a:spcPts val="1195"/>
                        </a:lnSpc>
                      </a:pPr>
                      <a:r>
                        <a:rPr sz="1000" spc="-5" dirty="0">
                          <a:latin typeface="Times New Roman"/>
                          <a:cs typeface="Times New Roman"/>
                        </a:rPr>
                        <a:t>0,5</a:t>
                      </a:r>
                      <a:endParaRPr sz="1000">
                        <a:latin typeface="Times New Roman"/>
                        <a:cs typeface="Times New Roman"/>
                      </a:endParaRPr>
                    </a:p>
                  </a:txBody>
                  <a:tcPr marL="0" marR="0" marT="0" marB="0" anchor="ctr">
                    <a:lnR w="19812">
                      <a:solidFill>
                        <a:srgbClr val="9F9F9F"/>
                      </a:solidFill>
                      <a:prstDash val="solid"/>
                    </a:lnR>
                    <a:lnT w="18288">
                      <a:solidFill>
                        <a:srgbClr val="9F9F9F"/>
                      </a:solidFill>
                      <a:prstDash val="solid"/>
                    </a:lnT>
                    <a:lnB w="18288">
                      <a:solidFill>
                        <a:srgbClr val="9F9F9F"/>
                      </a:solidFill>
                      <a:prstDash val="solid"/>
                    </a:lnB>
                  </a:tcPr>
                </a:tc>
                <a:tc gridSpan="2">
                  <a:txBody>
                    <a:bodyPr/>
                    <a:lstStyle/>
                    <a:p>
                      <a:pPr marL="238760">
                        <a:lnSpc>
                          <a:spcPts val="1195"/>
                        </a:lnSpc>
                      </a:pPr>
                      <a:r>
                        <a:rPr sz="1000" spc="-5" dirty="0">
                          <a:latin typeface="Times New Roman"/>
                          <a:cs typeface="Times New Roman"/>
                        </a:rPr>
                        <a:t>2 testin ikisinden </a:t>
                      </a:r>
                      <a:r>
                        <a:rPr sz="1000" dirty="0">
                          <a:latin typeface="Times New Roman"/>
                          <a:cs typeface="Times New Roman"/>
                        </a:rPr>
                        <a:t>de </a:t>
                      </a:r>
                      <a:r>
                        <a:rPr sz="1000" spc="-5" dirty="0">
                          <a:latin typeface="Times New Roman"/>
                          <a:cs typeface="Times New Roman"/>
                        </a:rPr>
                        <a:t>ham</a:t>
                      </a:r>
                      <a:r>
                        <a:rPr sz="1000" spc="-45" dirty="0">
                          <a:latin typeface="Times New Roman"/>
                          <a:cs typeface="Times New Roman"/>
                        </a:rPr>
                        <a:t> </a:t>
                      </a:r>
                      <a:r>
                        <a:rPr sz="1000" dirty="0">
                          <a:latin typeface="Times New Roman"/>
                          <a:cs typeface="Times New Roman"/>
                        </a:rPr>
                        <a:t>puanı</a:t>
                      </a:r>
                    </a:p>
                  </a:txBody>
                  <a:tcPr marL="0" marR="0" marT="0" marB="0" anchor="ctr">
                    <a:lnL w="19812">
                      <a:solidFill>
                        <a:srgbClr val="9F9F9F"/>
                      </a:solidFill>
                      <a:prstDash val="solid"/>
                    </a:lnL>
                    <a:lnT w="18288">
                      <a:solidFill>
                        <a:srgbClr val="9F9F9F"/>
                      </a:solidFill>
                      <a:prstDash val="solid"/>
                    </a:lnT>
                    <a:lnB w="18288">
                      <a:solidFill>
                        <a:srgbClr val="9F9F9F"/>
                      </a:solidFill>
                      <a:prstDash val="solid"/>
                    </a:lnB>
                  </a:tcPr>
                </a:tc>
                <a:tc hMerge="1">
                  <a:txBody>
                    <a:bodyPr/>
                    <a:lstStyle/>
                    <a:p>
                      <a:endParaRPr/>
                    </a:p>
                  </a:txBody>
                  <a:tcPr marL="0" marR="0" marT="0" marB="0"/>
                </a:tc>
                <a:tc>
                  <a:txBody>
                    <a:bodyPr/>
                    <a:lstStyle/>
                    <a:p>
                      <a:pPr marL="48895">
                        <a:lnSpc>
                          <a:spcPts val="1195"/>
                        </a:lnSpc>
                      </a:pPr>
                      <a:r>
                        <a:rPr sz="1000" spc="-5" dirty="0">
                          <a:latin typeface="Symbol"/>
                          <a:cs typeface="Symbol"/>
                        </a:rPr>
                        <a:t></a:t>
                      </a:r>
                      <a:endParaRPr sz="1000">
                        <a:latin typeface="Symbol"/>
                        <a:cs typeface="Symbol"/>
                      </a:endParaRPr>
                    </a:p>
                  </a:txBody>
                  <a:tcPr marL="0" marR="0" marT="0" marB="0" anchor="ctr">
                    <a:lnT w="18288">
                      <a:solidFill>
                        <a:srgbClr val="9F9F9F"/>
                      </a:solidFill>
                      <a:prstDash val="solid"/>
                    </a:lnT>
                    <a:lnB w="18288">
                      <a:solidFill>
                        <a:srgbClr val="9F9F9F"/>
                      </a:solidFill>
                      <a:prstDash val="solid"/>
                    </a:lnB>
                  </a:tcPr>
                </a:tc>
                <a:tc>
                  <a:txBody>
                    <a:bodyPr/>
                    <a:lstStyle/>
                    <a:p>
                      <a:pPr marL="48260">
                        <a:lnSpc>
                          <a:spcPts val="1195"/>
                        </a:lnSpc>
                      </a:pPr>
                      <a:r>
                        <a:rPr sz="1000" spc="-5" dirty="0">
                          <a:latin typeface="Times New Roman"/>
                          <a:cs typeface="Times New Roman"/>
                        </a:rPr>
                        <a:t>0,5</a:t>
                      </a:r>
                      <a:endParaRPr sz="1000" dirty="0">
                        <a:latin typeface="Times New Roman"/>
                        <a:cs typeface="Times New Roman"/>
                      </a:endParaRPr>
                    </a:p>
                  </a:txBody>
                  <a:tcPr marL="0" marR="0" marT="0" marB="0" anchor="ctr">
                    <a:lnR w="9144">
                      <a:solidFill>
                        <a:srgbClr val="9F9F9F"/>
                      </a:solidFill>
                      <a:prstDash val="solid"/>
                    </a:lnR>
                    <a:lnT w="18288">
                      <a:solidFill>
                        <a:srgbClr val="9F9F9F"/>
                      </a:solidFill>
                      <a:prstDash val="solid"/>
                    </a:lnT>
                    <a:lnB w="18288">
                      <a:solidFill>
                        <a:srgbClr val="9F9F9F"/>
                      </a:solidFill>
                      <a:prstDash val="solid"/>
                    </a:lnB>
                  </a:tcPr>
                </a:tc>
              </a:tr>
            </a:tbl>
          </a:graphicData>
        </a:graphic>
      </p:graphicFrame>
      <p:graphicFrame>
        <p:nvGraphicFramePr>
          <p:cNvPr id="7" name="object 5"/>
          <p:cNvGraphicFramePr>
            <a:graphicFrameLocks noGrp="1"/>
          </p:cNvGraphicFramePr>
          <p:nvPr>
            <p:extLst>
              <p:ext uri="{D42A27DB-BD31-4B8C-83A1-F6EECF244321}">
                <p14:modId xmlns:p14="http://schemas.microsoft.com/office/powerpoint/2010/main" val="1629861843"/>
              </p:ext>
            </p:extLst>
          </p:nvPr>
        </p:nvGraphicFramePr>
        <p:xfrm>
          <a:off x="1962073" y="3935920"/>
          <a:ext cx="5611570" cy="821818"/>
        </p:xfrm>
        <a:graphic>
          <a:graphicData uri="http://schemas.openxmlformats.org/drawingml/2006/table">
            <a:tbl>
              <a:tblPr firstRow="1" bandRow="1">
                <a:tableStyleId>{2D5ABB26-0587-4C30-8999-92F81FD0307C}</a:tableStyleId>
              </a:tblPr>
              <a:tblGrid>
                <a:gridCol w="828243"/>
                <a:gridCol w="1170813"/>
                <a:gridCol w="1151636"/>
                <a:gridCol w="1353692"/>
                <a:gridCol w="1107186"/>
              </a:tblGrid>
              <a:tr h="230886">
                <a:tc rowSpan="2">
                  <a:txBody>
                    <a:bodyPr/>
                    <a:lstStyle/>
                    <a:p>
                      <a:pPr>
                        <a:lnSpc>
                          <a:spcPct val="100000"/>
                        </a:lnSpc>
                        <a:spcBef>
                          <a:spcPts val="15"/>
                        </a:spcBef>
                      </a:pPr>
                      <a:endParaRPr sz="1350" dirty="0">
                        <a:latin typeface="Times New Roman"/>
                        <a:cs typeface="Times New Roman"/>
                      </a:endParaRPr>
                    </a:p>
                    <a:p>
                      <a:pPr marL="72390">
                        <a:lnSpc>
                          <a:spcPct val="100000"/>
                        </a:lnSpc>
                      </a:pPr>
                      <a:r>
                        <a:rPr sz="1000" b="1" spc="-5" dirty="0">
                          <a:latin typeface="Times New Roman"/>
                          <a:cs typeface="Times New Roman"/>
                        </a:rPr>
                        <a:t>Puan</a:t>
                      </a:r>
                      <a:r>
                        <a:rPr sz="1000" b="1" spc="-90" dirty="0">
                          <a:latin typeface="Times New Roman"/>
                          <a:cs typeface="Times New Roman"/>
                        </a:rPr>
                        <a:t> </a:t>
                      </a:r>
                      <a:r>
                        <a:rPr sz="1000" b="1" spc="-5" dirty="0">
                          <a:latin typeface="Times New Roman"/>
                          <a:cs typeface="Times New Roman"/>
                        </a:rPr>
                        <a:t>Türü</a:t>
                      </a:r>
                      <a:endParaRPr sz="1000" dirty="0">
                        <a:latin typeface="Times New Roman"/>
                        <a:cs typeface="Times New Roman"/>
                      </a:endParaRPr>
                    </a:p>
                  </a:txBody>
                  <a:tcPr marL="0" marR="0" marT="0" marB="0" anchor="ctr">
                    <a:lnL w="9143">
                      <a:solidFill>
                        <a:srgbClr val="EFEFEF"/>
                      </a:solidFill>
                      <a:prstDash val="solid"/>
                    </a:lnL>
                    <a:lnR w="18288">
                      <a:solidFill>
                        <a:srgbClr val="9F9F9F"/>
                      </a:solidFill>
                      <a:prstDash val="solid"/>
                    </a:lnR>
                    <a:lnT w="19812">
                      <a:solidFill>
                        <a:srgbClr val="9F9F9F"/>
                      </a:solidFill>
                      <a:prstDash val="solid"/>
                    </a:lnT>
                    <a:lnB w="9144">
                      <a:solidFill>
                        <a:srgbClr val="9F9F9F"/>
                      </a:solidFill>
                      <a:prstDash val="solid"/>
                    </a:lnB>
                  </a:tcPr>
                </a:tc>
                <a:tc gridSpan="2">
                  <a:txBody>
                    <a:bodyPr/>
                    <a:lstStyle/>
                    <a:p>
                      <a:pPr marL="38100" algn="ctr">
                        <a:lnSpc>
                          <a:spcPct val="100000"/>
                        </a:lnSpc>
                        <a:spcBef>
                          <a:spcPts val="175"/>
                        </a:spcBef>
                      </a:pPr>
                      <a:r>
                        <a:rPr sz="1000" b="1" spc="-10" dirty="0">
                          <a:latin typeface="Times New Roman"/>
                          <a:cs typeface="Times New Roman"/>
                        </a:rPr>
                        <a:t>TYT</a:t>
                      </a:r>
                      <a:endParaRPr sz="1000">
                        <a:latin typeface="Times New Roman"/>
                        <a:cs typeface="Times New Roman"/>
                      </a:endParaRPr>
                    </a:p>
                  </a:txBody>
                  <a:tcPr marL="0" marR="0" marT="0" marB="0" anchor="ctr">
                    <a:lnL w="18288">
                      <a:solidFill>
                        <a:srgbClr val="9F9F9F"/>
                      </a:solidFill>
                      <a:prstDash val="solid"/>
                    </a:lnL>
                    <a:lnR w="19812">
                      <a:solidFill>
                        <a:srgbClr val="9F9F9F"/>
                      </a:solidFill>
                      <a:prstDash val="solid"/>
                    </a:lnR>
                    <a:lnT w="19812">
                      <a:solidFill>
                        <a:srgbClr val="9F9F9F"/>
                      </a:solidFill>
                      <a:prstDash val="solid"/>
                    </a:lnT>
                    <a:lnB w="18288">
                      <a:solidFill>
                        <a:srgbClr val="9F9F9F"/>
                      </a:solidFill>
                      <a:prstDash val="solid"/>
                    </a:lnB>
                  </a:tcPr>
                </a:tc>
                <a:tc hMerge="1">
                  <a:txBody>
                    <a:bodyPr/>
                    <a:lstStyle/>
                    <a:p>
                      <a:endParaRPr/>
                    </a:p>
                  </a:txBody>
                  <a:tcPr marL="0" marR="0" marT="0" marB="0"/>
                </a:tc>
                <a:tc gridSpan="2">
                  <a:txBody>
                    <a:bodyPr/>
                    <a:lstStyle/>
                    <a:p>
                      <a:pPr marL="33655" algn="ctr">
                        <a:lnSpc>
                          <a:spcPts val="1125"/>
                        </a:lnSpc>
                      </a:pPr>
                      <a:r>
                        <a:rPr sz="1000" b="1" spc="-5" dirty="0">
                          <a:latin typeface="Times New Roman"/>
                          <a:cs typeface="Times New Roman"/>
                        </a:rPr>
                        <a:t>AYT</a:t>
                      </a:r>
                      <a:endParaRPr sz="1000">
                        <a:latin typeface="Times New Roman"/>
                        <a:cs typeface="Times New Roman"/>
                      </a:endParaRPr>
                    </a:p>
                  </a:txBody>
                  <a:tcPr marL="0" marR="0" marT="0" marB="0" anchor="ctr">
                    <a:lnL w="19812">
                      <a:solidFill>
                        <a:srgbClr val="9F9F9F"/>
                      </a:solidFill>
                      <a:prstDash val="solid"/>
                    </a:lnL>
                    <a:lnR w="9144">
                      <a:solidFill>
                        <a:srgbClr val="9F9F9F"/>
                      </a:solidFill>
                      <a:prstDash val="solid"/>
                    </a:lnR>
                    <a:lnT w="19812">
                      <a:solidFill>
                        <a:srgbClr val="9F9F9F"/>
                      </a:solidFill>
                      <a:prstDash val="solid"/>
                    </a:lnT>
                    <a:lnB w="18288">
                      <a:solidFill>
                        <a:srgbClr val="9F9F9F"/>
                      </a:solidFill>
                      <a:prstDash val="solid"/>
                    </a:lnB>
                  </a:tcPr>
                </a:tc>
                <a:tc hMerge="1">
                  <a:txBody>
                    <a:bodyPr/>
                    <a:lstStyle/>
                    <a:p>
                      <a:endParaRPr/>
                    </a:p>
                  </a:txBody>
                  <a:tcPr marL="0" marR="0" marT="0" marB="0"/>
                </a:tc>
              </a:tr>
              <a:tr h="353568">
                <a:tc vMerge="1">
                  <a:txBody>
                    <a:bodyPr/>
                    <a:lstStyle/>
                    <a:p>
                      <a:endParaRPr/>
                    </a:p>
                  </a:txBody>
                  <a:tcPr marL="0" marR="0" marT="0" marB="0">
                    <a:lnL w="9143">
                      <a:solidFill>
                        <a:srgbClr val="EFEFEF"/>
                      </a:solidFill>
                      <a:prstDash val="solid"/>
                    </a:lnL>
                    <a:lnR w="18288">
                      <a:solidFill>
                        <a:srgbClr val="9F9F9F"/>
                      </a:solidFill>
                      <a:prstDash val="solid"/>
                    </a:lnR>
                    <a:lnT w="19812">
                      <a:solidFill>
                        <a:srgbClr val="9F9F9F"/>
                      </a:solidFill>
                      <a:prstDash val="solid"/>
                    </a:lnT>
                    <a:lnB w="9144">
                      <a:solidFill>
                        <a:srgbClr val="9F9F9F"/>
                      </a:solidFill>
                      <a:prstDash val="solid"/>
                    </a:lnB>
                  </a:tcPr>
                </a:tc>
                <a:tc>
                  <a:txBody>
                    <a:bodyPr/>
                    <a:lstStyle/>
                    <a:p>
                      <a:pPr marL="248285">
                        <a:lnSpc>
                          <a:spcPct val="100000"/>
                        </a:lnSpc>
                        <a:spcBef>
                          <a:spcPts val="665"/>
                        </a:spcBef>
                      </a:pPr>
                      <a:r>
                        <a:rPr sz="1000" b="1" spc="-5" dirty="0">
                          <a:latin typeface="Times New Roman"/>
                          <a:cs typeface="Times New Roman"/>
                        </a:rPr>
                        <a:t>Türkçe</a:t>
                      </a:r>
                      <a:r>
                        <a:rPr sz="1000" b="1" spc="-70" dirty="0">
                          <a:latin typeface="Times New Roman"/>
                          <a:cs typeface="Times New Roman"/>
                        </a:rPr>
                        <a:t> </a:t>
                      </a:r>
                      <a:r>
                        <a:rPr sz="1000" b="1" spc="-5" dirty="0">
                          <a:latin typeface="Times New Roman"/>
                          <a:cs typeface="Times New Roman"/>
                        </a:rPr>
                        <a:t>Testi</a:t>
                      </a:r>
                      <a:endParaRPr sz="1000">
                        <a:latin typeface="Times New Roman"/>
                        <a:cs typeface="Times New Roman"/>
                      </a:endParaRPr>
                    </a:p>
                  </a:txBody>
                  <a:tcPr marL="0" marR="0" marT="0" marB="0" anchor="ctr">
                    <a:lnL w="18288">
                      <a:solidFill>
                        <a:srgbClr val="9F9F9F"/>
                      </a:solidFill>
                      <a:prstDash val="solid"/>
                    </a:lnL>
                    <a:lnR w="18288">
                      <a:solidFill>
                        <a:srgbClr val="9F9F9F"/>
                      </a:solidFill>
                      <a:prstDash val="solid"/>
                    </a:lnR>
                    <a:lnT w="18288">
                      <a:solidFill>
                        <a:srgbClr val="9F9F9F"/>
                      </a:solidFill>
                      <a:prstDash val="solid"/>
                    </a:lnT>
                    <a:lnB w="9144">
                      <a:solidFill>
                        <a:srgbClr val="9F9F9F"/>
                      </a:solidFill>
                      <a:prstDash val="solid"/>
                    </a:lnB>
                  </a:tcPr>
                </a:tc>
                <a:tc>
                  <a:txBody>
                    <a:bodyPr/>
                    <a:lstStyle/>
                    <a:p>
                      <a:pPr marL="450850" marR="53975" indent="-349250">
                        <a:lnSpc>
                          <a:spcPts val="1150"/>
                        </a:lnSpc>
                        <a:spcBef>
                          <a:spcPts val="170"/>
                        </a:spcBef>
                      </a:pPr>
                      <a:r>
                        <a:rPr sz="1000" b="1" spc="-5" dirty="0">
                          <a:latin typeface="Times New Roman"/>
                          <a:cs typeface="Times New Roman"/>
                        </a:rPr>
                        <a:t>Temel</a:t>
                      </a:r>
                      <a:r>
                        <a:rPr sz="1000" b="1" spc="-55" dirty="0">
                          <a:latin typeface="Times New Roman"/>
                          <a:cs typeface="Times New Roman"/>
                        </a:rPr>
                        <a:t> </a:t>
                      </a:r>
                      <a:r>
                        <a:rPr sz="1000" b="1" spc="-5" dirty="0">
                          <a:latin typeface="Times New Roman"/>
                          <a:cs typeface="Times New Roman"/>
                        </a:rPr>
                        <a:t>Matematik  Testi</a:t>
                      </a:r>
                      <a:endParaRPr sz="1000">
                        <a:latin typeface="Times New Roman"/>
                        <a:cs typeface="Times New Roman"/>
                      </a:endParaRPr>
                    </a:p>
                  </a:txBody>
                  <a:tcPr marL="0" marR="0" marT="0" marB="0" anchor="ctr">
                    <a:lnL w="18288">
                      <a:solidFill>
                        <a:srgbClr val="9F9F9F"/>
                      </a:solidFill>
                      <a:prstDash val="solid"/>
                    </a:lnL>
                    <a:lnR w="19812">
                      <a:solidFill>
                        <a:srgbClr val="9F9F9F"/>
                      </a:solidFill>
                      <a:prstDash val="solid"/>
                    </a:lnR>
                    <a:lnT w="18288">
                      <a:solidFill>
                        <a:srgbClr val="9F9F9F"/>
                      </a:solidFill>
                      <a:prstDash val="solid"/>
                    </a:lnT>
                    <a:lnB w="9144">
                      <a:solidFill>
                        <a:srgbClr val="9F9F9F"/>
                      </a:solidFill>
                      <a:prstDash val="solid"/>
                    </a:lnB>
                  </a:tcPr>
                </a:tc>
                <a:tc>
                  <a:txBody>
                    <a:bodyPr/>
                    <a:lstStyle/>
                    <a:p>
                      <a:pPr marL="69850" marR="10795" indent="-15240">
                        <a:lnSpc>
                          <a:spcPts val="1150"/>
                        </a:lnSpc>
                        <a:spcBef>
                          <a:spcPts val="5"/>
                        </a:spcBef>
                      </a:pPr>
                      <a:r>
                        <a:rPr sz="1000" b="1" spc="-5" dirty="0">
                          <a:latin typeface="Times New Roman"/>
                          <a:cs typeface="Times New Roman"/>
                        </a:rPr>
                        <a:t>Türk </a:t>
                      </a:r>
                      <a:r>
                        <a:rPr sz="1000" b="1" dirty="0">
                          <a:latin typeface="Times New Roman"/>
                          <a:cs typeface="Times New Roman"/>
                        </a:rPr>
                        <a:t>Dili ve</a:t>
                      </a:r>
                      <a:r>
                        <a:rPr sz="1000" b="1" spc="-45" dirty="0">
                          <a:latin typeface="Times New Roman"/>
                          <a:cs typeface="Times New Roman"/>
                        </a:rPr>
                        <a:t> </a:t>
                      </a:r>
                      <a:r>
                        <a:rPr sz="1000" b="1" spc="-5" dirty="0">
                          <a:latin typeface="Times New Roman"/>
                          <a:cs typeface="Times New Roman"/>
                        </a:rPr>
                        <a:t>Edebiyatı-  Sosyal Bilimler-1</a:t>
                      </a:r>
                      <a:r>
                        <a:rPr sz="1000" b="1" spc="-45" dirty="0">
                          <a:latin typeface="Times New Roman"/>
                          <a:cs typeface="Times New Roman"/>
                        </a:rPr>
                        <a:t> </a:t>
                      </a:r>
                      <a:r>
                        <a:rPr sz="1000" b="1" spc="-5" dirty="0">
                          <a:latin typeface="Times New Roman"/>
                          <a:cs typeface="Times New Roman"/>
                        </a:rPr>
                        <a:t>Testi</a:t>
                      </a:r>
                      <a:endParaRPr sz="1000">
                        <a:latin typeface="Times New Roman"/>
                        <a:cs typeface="Times New Roman"/>
                      </a:endParaRPr>
                    </a:p>
                  </a:txBody>
                  <a:tcPr marL="0" marR="0" marT="0" marB="0" anchor="ctr">
                    <a:lnL w="19812">
                      <a:solidFill>
                        <a:srgbClr val="9F9F9F"/>
                      </a:solidFill>
                      <a:prstDash val="solid"/>
                    </a:lnL>
                    <a:lnR w="19812">
                      <a:solidFill>
                        <a:srgbClr val="9F9F9F"/>
                      </a:solidFill>
                      <a:prstDash val="solid"/>
                    </a:lnR>
                    <a:lnT w="18288">
                      <a:solidFill>
                        <a:srgbClr val="9F9F9F"/>
                      </a:solidFill>
                      <a:prstDash val="solid"/>
                    </a:lnT>
                    <a:lnB w="9144">
                      <a:solidFill>
                        <a:srgbClr val="9F9F9F"/>
                      </a:solidFill>
                      <a:prstDash val="solid"/>
                    </a:lnB>
                  </a:tcPr>
                </a:tc>
                <a:tc>
                  <a:txBody>
                    <a:bodyPr/>
                    <a:lstStyle/>
                    <a:p>
                      <a:pPr marL="429259" marR="58419" indent="-329565">
                        <a:lnSpc>
                          <a:spcPts val="1150"/>
                        </a:lnSpc>
                        <a:spcBef>
                          <a:spcPts val="170"/>
                        </a:spcBef>
                      </a:pPr>
                      <a:r>
                        <a:rPr sz="1000" b="1" spc="-5" dirty="0">
                          <a:latin typeface="Times New Roman"/>
                          <a:cs typeface="Times New Roman"/>
                        </a:rPr>
                        <a:t>Sosyal</a:t>
                      </a:r>
                      <a:r>
                        <a:rPr sz="1000" b="1" spc="-60" dirty="0">
                          <a:latin typeface="Times New Roman"/>
                          <a:cs typeface="Times New Roman"/>
                        </a:rPr>
                        <a:t> </a:t>
                      </a:r>
                      <a:r>
                        <a:rPr sz="1000" b="1" spc="-5" dirty="0">
                          <a:latin typeface="Times New Roman"/>
                          <a:cs typeface="Times New Roman"/>
                        </a:rPr>
                        <a:t>Bilimler-2  Testi</a:t>
                      </a:r>
                      <a:endParaRPr sz="1000">
                        <a:latin typeface="Times New Roman"/>
                        <a:cs typeface="Times New Roman"/>
                      </a:endParaRPr>
                    </a:p>
                  </a:txBody>
                  <a:tcPr marL="0" marR="0" marT="0" marB="0" anchor="ctr">
                    <a:lnL w="19812">
                      <a:solidFill>
                        <a:srgbClr val="9F9F9F"/>
                      </a:solidFill>
                      <a:prstDash val="solid"/>
                    </a:lnL>
                    <a:lnR w="9144">
                      <a:solidFill>
                        <a:srgbClr val="9F9F9F"/>
                      </a:solidFill>
                      <a:prstDash val="solid"/>
                    </a:lnR>
                    <a:lnT w="18288">
                      <a:solidFill>
                        <a:srgbClr val="9F9F9F"/>
                      </a:solidFill>
                      <a:prstDash val="solid"/>
                    </a:lnT>
                    <a:lnB w="9144">
                      <a:solidFill>
                        <a:srgbClr val="9F9F9F"/>
                      </a:solidFill>
                      <a:prstDash val="solid"/>
                    </a:lnB>
                  </a:tcPr>
                </a:tc>
              </a:tr>
              <a:tr h="237364">
                <a:tc>
                  <a:txBody>
                    <a:bodyPr/>
                    <a:lstStyle/>
                    <a:p>
                      <a:pPr marL="72390">
                        <a:lnSpc>
                          <a:spcPct val="100000"/>
                        </a:lnSpc>
                        <a:spcBef>
                          <a:spcPts val="45"/>
                        </a:spcBef>
                      </a:pPr>
                      <a:r>
                        <a:rPr sz="1000" b="1" dirty="0">
                          <a:latin typeface="Times New Roman"/>
                          <a:cs typeface="Times New Roman"/>
                        </a:rPr>
                        <a:t>SÖZ</a:t>
                      </a:r>
                      <a:endParaRPr sz="1000">
                        <a:latin typeface="Times New Roman"/>
                        <a:cs typeface="Times New Roman"/>
                      </a:endParaRPr>
                    </a:p>
                  </a:txBody>
                  <a:tcPr marL="0" marR="0" marT="0" marB="0" anchor="ctr">
                    <a:lnL w="9143">
                      <a:solidFill>
                        <a:srgbClr val="EFEFEF"/>
                      </a:solidFill>
                      <a:prstDash val="solid"/>
                    </a:lnL>
                    <a:lnR w="18288">
                      <a:solidFill>
                        <a:srgbClr val="9F9F9F"/>
                      </a:solidFill>
                      <a:prstDash val="solid"/>
                    </a:lnR>
                    <a:lnT w="9144">
                      <a:solidFill>
                        <a:srgbClr val="9F9F9F"/>
                      </a:solidFill>
                      <a:prstDash val="solid"/>
                    </a:lnT>
                    <a:lnB w="9144">
                      <a:solidFill>
                        <a:srgbClr val="9F9F9F"/>
                      </a:solidFill>
                      <a:prstDash val="solid"/>
                    </a:lnB>
                  </a:tcPr>
                </a:tc>
                <a:tc gridSpan="2">
                  <a:txBody>
                    <a:bodyPr/>
                    <a:lstStyle/>
                    <a:p>
                      <a:pPr marL="168910">
                        <a:lnSpc>
                          <a:spcPct val="100000"/>
                        </a:lnSpc>
                        <a:spcBef>
                          <a:spcPts val="20"/>
                        </a:spcBef>
                      </a:pPr>
                      <a:r>
                        <a:rPr sz="1000" spc="-5" dirty="0">
                          <a:latin typeface="Times New Roman"/>
                          <a:cs typeface="Times New Roman"/>
                        </a:rPr>
                        <a:t>2 testin ikisinden </a:t>
                      </a:r>
                      <a:r>
                        <a:rPr sz="1000" dirty="0">
                          <a:latin typeface="Times New Roman"/>
                          <a:cs typeface="Times New Roman"/>
                        </a:rPr>
                        <a:t>de </a:t>
                      </a:r>
                      <a:r>
                        <a:rPr sz="1000" spc="-5" dirty="0">
                          <a:latin typeface="Times New Roman"/>
                          <a:cs typeface="Times New Roman"/>
                        </a:rPr>
                        <a:t>ham </a:t>
                      </a:r>
                      <a:r>
                        <a:rPr sz="1000" dirty="0">
                          <a:latin typeface="Times New Roman"/>
                          <a:cs typeface="Times New Roman"/>
                        </a:rPr>
                        <a:t>puanı   </a:t>
                      </a:r>
                      <a:r>
                        <a:rPr sz="1000" spc="-5" dirty="0">
                          <a:latin typeface="Symbol"/>
                          <a:cs typeface="Symbol"/>
                        </a:rPr>
                        <a:t></a:t>
                      </a:r>
                      <a:r>
                        <a:rPr sz="1000" spc="-5" dirty="0">
                          <a:latin typeface="Times New Roman"/>
                          <a:cs typeface="Times New Roman"/>
                        </a:rPr>
                        <a:t>  </a:t>
                      </a:r>
                      <a:r>
                        <a:rPr sz="1000" dirty="0">
                          <a:latin typeface="Times New Roman"/>
                          <a:cs typeface="Times New Roman"/>
                        </a:rPr>
                        <a:t> </a:t>
                      </a:r>
                      <a:r>
                        <a:rPr sz="1000" spc="-5" dirty="0">
                          <a:latin typeface="Times New Roman"/>
                          <a:cs typeface="Times New Roman"/>
                        </a:rPr>
                        <a:t>0,5</a:t>
                      </a:r>
                      <a:endParaRPr sz="1000">
                        <a:latin typeface="Times New Roman"/>
                        <a:cs typeface="Times New Roman"/>
                      </a:endParaRPr>
                    </a:p>
                  </a:txBody>
                  <a:tcPr marL="0" marR="0" marT="0" marB="0" anchor="ctr">
                    <a:lnL w="18288">
                      <a:solidFill>
                        <a:srgbClr val="9F9F9F"/>
                      </a:solidFill>
                      <a:prstDash val="solid"/>
                    </a:lnL>
                    <a:lnR w="19812">
                      <a:solidFill>
                        <a:srgbClr val="9F9F9F"/>
                      </a:solidFill>
                      <a:prstDash val="solid"/>
                    </a:lnR>
                    <a:lnT w="9144">
                      <a:solidFill>
                        <a:srgbClr val="9F9F9F"/>
                      </a:solidFill>
                      <a:prstDash val="solid"/>
                    </a:lnT>
                    <a:lnB w="9144">
                      <a:solidFill>
                        <a:srgbClr val="9F9F9F"/>
                      </a:solidFill>
                      <a:prstDash val="solid"/>
                    </a:lnB>
                  </a:tcPr>
                </a:tc>
                <a:tc hMerge="1">
                  <a:txBody>
                    <a:bodyPr/>
                    <a:lstStyle/>
                    <a:p>
                      <a:endParaRPr/>
                    </a:p>
                  </a:txBody>
                  <a:tcPr marL="0" marR="0" marT="0" marB="0"/>
                </a:tc>
                <a:tc gridSpan="2">
                  <a:txBody>
                    <a:bodyPr/>
                    <a:lstStyle/>
                    <a:p>
                      <a:pPr marL="238760">
                        <a:lnSpc>
                          <a:spcPct val="100000"/>
                        </a:lnSpc>
                        <a:spcBef>
                          <a:spcPts val="20"/>
                        </a:spcBef>
                      </a:pPr>
                      <a:r>
                        <a:rPr sz="1000" spc="-5" dirty="0">
                          <a:latin typeface="Times New Roman"/>
                          <a:cs typeface="Times New Roman"/>
                        </a:rPr>
                        <a:t>2 testin ikisinden </a:t>
                      </a:r>
                      <a:r>
                        <a:rPr sz="1000" dirty="0">
                          <a:latin typeface="Times New Roman"/>
                          <a:cs typeface="Times New Roman"/>
                        </a:rPr>
                        <a:t>de </a:t>
                      </a:r>
                      <a:r>
                        <a:rPr sz="1000" spc="-5" dirty="0">
                          <a:latin typeface="Times New Roman"/>
                          <a:cs typeface="Times New Roman"/>
                        </a:rPr>
                        <a:t>ham </a:t>
                      </a:r>
                      <a:r>
                        <a:rPr sz="1000" dirty="0">
                          <a:latin typeface="Times New Roman"/>
                          <a:cs typeface="Times New Roman"/>
                        </a:rPr>
                        <a:t>puanı   </a:t>
                      </a:r>
                      <a:r>
                        <a:rPr sz="1000" spc="-5" dirty="0">
                          <a:latin typeface="Symbol"/>
                          <a:cs typeface="Symbol"/>
                        </a:rPr>
                        <a:t></a:t>
                      </a:r>
                      <a:r>
                        <a:rPr sz="1000" spc="-5" dirty="0">
                          <a:latin typeface="Times New Roman"/>
                          <a:cs typeface="Times New Roman"/>
                        </a:rPr>
                        <a:t>  </a:t>
                      </a:r>
                      <a:r>
                        <a:rPr sz="1000" dirty="0">
                          <a:latin typeface="Times New Roman"/>
                          <a:cs typeface="Times New Roman"/>
                        </a:rPr>
                        <a:t> </a:t>
                      </a:r>
                      <a:r>
                        <a:rPr sz="1000" spc="-5" dirty="0">
                          <a:latin typeface="Times New Roman"/>
                          <a:cs typeface="Times New Roman"/>
                        </a:rPr>
                        <a:t>0,5</a:t>
                      </a:r>
                      <a:endParaRPr sz="1000" dirty="0">
                        <a:latin typeface="Times New Roman"/>
                        <a:cs typeface="Times New Roman"/>
                      </a:endParaRPr>
                    </a:p>
                  </a:txBody>
                  <a:tcPr marL="0" marR="0" marT="0" marB="0" anchor="ctr">
                    <a:lnL w="19812">
                      <a:solidFill>
                        <a:srgbClr val="9F9F9F"/>
                      </a:solidFill>
                      <a:prstDash val="solid"/>
                    </a:lnL>
                    <a:lnR w="9144">
                      <a:solidFill>
                        <a:srgbClr val="9F9F9F"/>
                      </a:solidFill>
                      <a:prstDash val="solid"/>
                    </a:lnR>
                    <a:lnT w="9144">
                      <a:solidFill>
                        <a:srgbClr val="9F9F9F"/>
                      </a:solidFill>
                      <a:prstDash val="solid"/>
                    </a:lnT>
                    <a:lnB w="9144">
                      <a:solidFill>
                        <a:srgbClr val="9F9F9F"/>
                      </a:solidFill>
                      <a:prstDash val="solid"/>
                    </a:lnB>
                  </a:tcPr>
                </a:tc>
                <a:tc hMerge="1">
                  <a:txBody>
                    <a:bodyPr/>
                    <a:lstStyle/>
                    <a:p>
                      <a:endParaRPr/>
                    </a:p>
                  </a:txBody>
                  <a:tcPr marL="0" marR="0" marT="0" marB="0"/>
                </a:tc>
              </a:tr>
            </a:tbl>
          </a:graphicData>
        </a:graphic>
      </p:graphicFrame>
      <p:graphicFrame>
        <p:nvGraphicFramePr>
          <p:cNvPr id="8" name="object 6"/>
          <p:cNvGraphicFramePr>
            <a:graphicFrameLocks noGrp="1"/>
          </p:cNvGraphicFramePr>
          <p:nvPr>
            <p:extLst>
              <p:ext uri="{D42A27DB-BD31-4B8C-83A1-F6EECF244321}">
                <p14:modId xmlns:p14="http://schemas.microsoft.com/office/powerpoint/2010/main" val="828642756"/>
              </p:ext>
            </p:extLst>
          </p:nvPr>
        </p:nvGraphicFramePr>
        <p:xfrm>
          <a:off x="1962073" y="4964620"/>
          <a:ext cx="5589472" cy="978980"/>
        </p:xfrm>
        <a:graphic>
          <a:graphicData uri="http://schemas.openxmlformats.org/drawingml/2006/table">
            <a:tbl>
              <a:tblPr firstRow="1" bandRow="1">
                <a:tableStyleId>{2D5ABB26-0587-4C30-8999-92F81FD0307C}</a:tableStyleId>
              </a:tblPr>
              <a:tblGrid>
                <a:gridCol w="787032"/>
                <a:gridCol w="1144192"/>
                <a:gridCol w="665451"/>
                <a:gridCol w="166083"/>
                <a:gridCol w="353516"/>
                <a:gridCol w="1470945"/>
                <a:gridCol w="133630"/>
                <a:gridCol w="868623"/>
              </a:tblGrid>
              <a:tr h="272288">
                <a:tc rowSpan="2">
                  <a:txBody>
                    <a:bodyPr/>
                    <a:lstStyle/>
                    <a:p>
                      <a:pPr>
                        <a:lnSpc>
                          <a:spcPct val="100000"/>
                        </a:lnSpc>
                      </a:pPr>
                      <a:endParaRPr sz="1000" dirty="0">
                        <a:latin typeface="Times New Roman"/>
                        <a:cs typeface="Times New Roman"/>
                      </a:endParaRPr>
                    </a:p>
                    <a:p>
                      <a:pPr marL="72390">
                        <a:lnSpc>
                          <a:spcPct val="100000"/>
                        </a:lnSpc>
                        <a:spcBef>
                          <a:spcPts val="765"/>
                        </a:spcBef>
                      </a:pPr>
                      <a:r>
                        <a:rPr sz="1000" b="1" spc="-5" dirty="0">
                          <a:latin typeface="Times New Roman"/>
                          <a:cs typeface="Times New Roman"/>
                        </a:rPr>
                        <a:t>Puan</a:t>
                      </a:r>
                      <a:r>
                        <a:rPr sz="1000" b="1" spc="-90" dirty="0">
                          <a:latin typeface="Times New Roman"/>
                          <a:cs typeface="Times New Roman"/>
                        </a:rPr>
                        <a:t> </a:t>
                      </a:r>
                      <a:r>
                        <a:rPr sz="1000" b="1" spc="-5" dirty="0">
                          <a:latin typeface="Times New Roman"/>
                          <a:cs typeface="Times New Roman"/>
                        </a:rPr>
                        <a:t>Türü</a:t>
                      </a:r>
                      <a:endParaRPr sz="1000" dirty="0">
                        <a:latin typeface="Times New Roman"/>
                        <a:cs typeface="Times New Roman"/>
                      </a:endParaRPr>
                    </a:p>
                  </a:txBody>
                  <a:tcPr marL="0" marR="0" marT="0" marB="0" anchor="ctr">
                    <a:lnL w="9143">
                      <a:solidFill>
                        <a:srgbClr val="EFEFEF"/>
                      </a:solidFill>
                      <a:prstDash val="solid"/>
                    </a:lnL>
                    <a:lnR w="18288">
                      <a:solidFill>
                        <a:srgbClr val="9F9F9F"/>
                      </a:solidFill>
                      <a:prstDash val="solid"/>
                    </a:lnR>
                    <a:lnT w="19812">
                      <a:solidFill>
                        <a:srgbClr val="9F9F9F"/>
                      </a:solidFill>
                      <a:prstDash val="solid"/>
                    </a:lnT>
                    <a:lnB w="18288">
                      <a:solidFill>
                        <a:srgbClr val="9F9F9F"/>
                      </a:solidFill>
                      <a:prstDash val="solid"/>
                    </a:lnB>
                  </a:tcPr>
                </a:tc>
                <a:tc gridSpan="4">
                  <a:txBody>
                    <a:bodyPr/>
                    <a:lstStyle/>
                    <a:p>
                      <a:pPr marL="32384" algn="ctr">
                        <a:lnSpc>
                          <a:spcPct val="100000"/>
                        </a:lnSpc>
                        <a:spcBef>
                          <a:spcPts val="765"/>
                        </a:spcBef>
                      </a:pPr>
                      <a:r>
                        <a:rPr sz="1000" b="1" spc="-10" dirty="0">
                          <a:latin typeface="Times New Roman"/>
                          <a:cs typeface="Times New Roman"/>
                        </a:rPr>
                        <a:t>TYT</a:t>
                      </a:r>
                      <a:endParaRPr sz="1000">
                        <a:latin typeface="Times New Roman"/>
                        <a:cs typeface="Times New Roman"/>
                      </a:endParaRPr>
                    </a:p>
                  </a:txBody>
                  <a:tcPr marL="0" marR="0" marT="0" marB="0" anchor="ctr">
                    <a:lnL w="18288">
                      <a:solidFill>
                        <a:srgbClr val="9F9F9F"/>
                      </a:solidFill>
                      <a:prstDash val="solid"/>
                    </a:lnL>
                    <a:lnR w="9144">
                      <a:solidFill>
                        <a:srgbClr val="9F9F9F"/>
                      </a:solidFill>
                      <a:prstDash val="solid"/>
                    </a:lnR>
                    <a:lnT w="19812">
                      <a:solidFill>
                        <a:srgbClr val="9F9F9F"/>
                      </a:solidFill>
                      <a:prstDash val="solid"/>
                    </a:lnT>
                    <a:lnB w="18288">
                      <a:solidFill>
                        <a:srgbClr val="9F9F9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36830" algn="ctr">
                        <a:lnSpc>
                          <a:spcPct val="100000"/>
                        </a:lnSpc>
                        <a:spcBef>
                          <a:spcPts val="765"/>
                        </a:spcBef>
                      </a:pPr>
                      <a:r>
                        <a:rPr sz="1000" b="1" spc="-5" dirty="0">
                          <a:latin typeface="Times New Roman"/>
                          <a:cs typeface="Times New Roman"/>
                        </a:rPr>
                        <a:t>AYT</a:t>
                      </a:r>
                      <a:endParaRPr sz="1000" dirty="0">
                        <a:latin typeface="Times New Roman"/>
                        <a:cs typeface="Times New Roman"/>
                      </a:endParaRPr>
                    </a:p>
                  </a:txBody>
                  <a:tcPr marL="0" marR="0" marT="0" marB="0" anchor="ctr">
                    <a:lnL w="9144">
                      <a:solidFill>
                        <a:srgbClr val="9F9F9F"/>
                      </a:solidFill>
                      <a:prstDash val="solid"/>
                    </a:lnL>
                    <a:lnR w="9144">
                      <a:solidFill>
                        <a:srgbClr val="9F9F9F"/>
                      </a:solidFill>
                      <a:prstDash val="solid"/>
                    </a:lnR>
                    <a:lnT w="19812">
                      <a:solidFill>
                        <a:srgbClr val="9F9F9F"/>
                      </a:solidFill>
                      <a:prstDash val="solid"/>
                    </a:lnT>
                    <a:lnB w="18288">
                      <a:solidFill>
                        <a:srgbClr val="9F9F9F"/>
                      </a:solidFill>
                      <a:prstDash val="solid"/>
                    </a:lnB>
                  </a:tcPr>
                </a:tc>
                <a:tc hMerge="1">
                  <a:txBody>
                    <a:bodyPr/>
                    <a:lstStyle/>
                    <a:p>
                      <a:endParaRPr/>
                    </a:p>
                  </a:txBody>
                  <a:tcPr marL="0" marR="0" marT="0" marB="0"/>
                </a:tc>
                <a:tc hMerge="1">
                  <a:txBody>
                    <a:bodyPr/>
                    <a:lstStyle/>
                    <a:p>
                      <a:endParaRPr/>
                    </a:p>
                  </a:txBody>
                  <a:tcPr marL="0" marR="0" marT="0" marB="0"/>
                </a:tc>
              </a:tr>
              <a:tr h="419100">
                <a:tc vMerge="1">
                  <a:txBody>
                    <a:bodyPr/>
                    <a:lstStyle/>
                    <a:p>
                      <a:endParaRPr/>
                    </a:p>
                  </a:txBody>
                  <a:tcPr marL="0" marR="0" marT="0" marB="0">
                    <a:lnL w="9143">
                      <a:solidFill>
                        <a:srgbClr val="EFEFEF"/>
                      </a:solidFill>
                      <a:prstDash val="solid"/>
                    </a:lnL>
                    <a:lnR w="18288">
                      <a:solidFill>
                        <a:srgbClr val="9F9F9F"/>
                      </a:solidFill>
                      <a:prstDash val="solid"/>
                    </a:lnR>
                    <a:lnT w="19812">
                      <a:solidFill>
                        <a:srgbClr val="9F9F9F"/>
                      </a:solidFill>
                      <a:prstDash val="solid"/>
                    </a:lnT>
                    <a:lnB w="18288">
                      <a:solidFill>
                        <a:srgbClr val="9F9F9F"/>
                      </a:solidFill>
                      <a:prstDash val="solid"/>
                    </a:lnB>
                  </a:tcPr>
                </a:tc>
                <a:tc>
                  <a:txBody>
                    <a:bodyPr/>
                    <a:lstStyle/>
                    <a:p>
                      <a:pPr>
                        <a:lnSpc>
                          <a:spcPct val="100000"/>
                        </a:lnSpc>
                        <a:spcBef>
                          <a:spcPts val="43"/>
                        </a:spcBef>
                      </a:pPr>
                      <a:endParaRPr sz="950">
                        <a:latin typeface="Times New Roman"/>
                        <a:cs typeface="Times New Roman"/>
                      </a:endParaRPr>
                    </a:p>
                    <a:p>
                      <a:pPr marL="235585">
                        <a:lnSpc>
                          <a:spcPct val="100000"/>
                        </a:lnSpc>
                      </a:pPr>
                      <a:r>
                        <a:rPr sz="1000" b="1" spc="-5" dirty="0">
                          <a:latin typeface="Times New Roman"/>
                          <a:cs typeface="Times New Roman"/>
                        </a:rPr>
                        <a:t>Türkçe</a:t>
                      </a:r>
                      <a:r>
                        <a:rPr sz="1000" b="1" spc="-70" dirty="0">
                          <a:latin typeface="Times New Roman"/>
                          <a:cs typeface="Times New Roman"/>
                        </a:rPr>
                        <a:t> </a:t>
                      </a:r>
                      <a:r>
                        <a:rPr sz="1000" b="1" spc="-5" dirty="0">
                          <a:latin typeface="Times New Roman"/>
                          <a:cs typeface="Times New Roman"/>
                        </a:rPr>
                        <a:t>Testi</a:t>
                      </a:r>
                      <a:endParaRPr sz="1000">
                        <a:latin typeface="Times New Roman"/>
                        <a:cs typeface="Times New Roman"/>
                      </a:endParaRPr>
                    </a:p>
                  </a:txBody>
                  <a:tcPr marL="0" marR="0" marT="0" marB="0" anchor="ctr">
                    <a:lnL w="18288">
                      <a:solidFill>
                        <a:srgbClr val="9F9F9F"/>
                      </a:solidFill>
                      <a:prstDash val="solid"/>
                    </a:lnL>
                    <a:lnR w="19812">
                      <a:solidFill>
                        <a:srgbClr val="9F9F9F"/>
                      </a:solidFill>
                      <a:prstDash val="solid"/>
                    </a:lnR>
                    <a:lnT w="18288">
                      <a:solidFill>
                        <a:srgbClr val="9F9F9F"/>
                      </a:solidFill>
                      <a:prstDash val="solid"/>
                    </a:lnT>
                    <a:lnB w="18288">
                      <a:solidFill>
                        <a:srgbClr val="9F9F9F"/>
                      </a:solidFill>
                      <a:prstDash val="solid"/>
                    </a:lnB>
                  </a:tcPr>
                </a:tc>
                <a:tc gridSpan="3">
                  <a:txBody>
                    <a:bodyPr/>
                    <a:lstStyle/>
                    <a:p>
                      <a:pPr marL="469265" marR="80010" indent="-350520">
                        <a:lnSpc>
                          <a:spcPts val="1150"/>
                        </a:lnSpc>
                        <a:spcBef>
                          <a:spcPts val="855"/>
                        </a:spcBef>
                      </a:pPr>
                      <a:r>
                        <a:rPr sz="1000" b="1" spc="-5" dirty="0">
                          <a:latin typeface="Times New Roman"/>
                          <a:cs typeface="Times New Roman"/>
                        </a:rPr>
                        <a:t>Temel</a:t>
                      </a:r>
                      <a:r>
                        <a:rPr sz="1000" b="1" spc="-55" dirty="0">
                          <a:latin typeface="Times New Roman"/>
                          <a:cs typeface="Times New Roman"/>
                        </a:rPr>
                        <a:t> </a:t>
                      </a:r>
                      <a:r>
                        <a:rPr sz="1000" b="1" spc="-5" dirty="0">
                          <a:latin typeface="Times New Roman"/>
                          <a:cs typeface="Times New Roman"/>
                        </a:rPr>
                        <a:t>Matematik  Testi</a:t>
                      </a:r>
                      <a:endParaRPr sz="1000">
                        <a:latin typeface="Times New Roman"/>
                        <a:cs typeface="Times New Roman"/>
                      </a:endParaRPr>
                    </a:p>
                  </a:txBody>
                  <a:tcPr marL="0" marR="0" marT="0" marB="0" anchor="ctr">
                    <a:lnL w="19812">
                      <a:solidFill>
                        <a:srgbClr val="9F9F9F"/>
                      </a:solidFill>
                      <a:prstDash val="solid"/>
                    </a:lnL>
                    <a:lnR w="9144">
                      <a:solidFill>
                        <a:srgbClr val="9F9F9F"/>
                      </a:solidFill>
                      <a:prstDash val="solid"/>
                    </a:lnR>
                    <a:lnT w="18288">
                      <a:solidFill>
                        <a:srgbClr val="9F9F9F"/>
                      </a:solidFill>
                      <a:prstDash val="solid"/>
                    </a:lnT>
                    <a:lnB w="18288">
                      <a:solidFill>
                        <a:srgbClr val="9F9F9F"/>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marL="782955">
                        <a:lnSpc>
                          <a:spcPct val="100000"/>
                        </a:lnSpc>
                        <a:spcBef>
                          <a:spcPts val="775"/>
                        </a:spcBef>
                      </a:pPr>
                      <a:r>
                        <a:rPr sz="1000" b="1" spc="-5" dirty="0">
                          <a:latin typeface="Times New Roman"/>
                          <a:cs typeface="Times New Roman"/>
                        </a:rPr>
                        <a:t>Yabancı </a:t>
                      </a:r>
                      <a:r>
                        <a:rPr sz="1000" b="1" dirty="0">
                          <a:latin typeface="Times New Roman"/>
                          <a:cs typeface="Times New Roman"/>
                        </a:rPr>
                        <a:t>Dil</a:t>
                      </a:r>
                      <a:r>
                        <a:rPr sz="1000" b="1" spc="-65" dirty="0">
                          <a:latin typeface="Times New Roman"/>
                          <a:cs typeface="Times New Roman"/>
                        </a:rPr>
                        <a:t> </a:t>
                      </a:r>
                      <a:r>
                        <a:rPr sz="1000" b="1" spc="-5" dirty="0">
                          <a:latin typeface="Times New Roman"/>
                          <a:cs typeface="Times New Roman"/>
                        </a:rPr>
                        <a:t>Testi</a:t>
                      </a:r>
                      <a:endParaRPr sz="1000" dirty="0">
                        <a:latin typeface="Times New Roman"/>
                        <a:cs typeface="Times New Roman"/>
                      </a:endParaRPr>
                    </a:p>
                  </a:txBody>
                  <a:tcPr marL="0" marR="0" marT="0" marB="0" anchor="ctr">
                    <a:lnL w="9144">
                      <a:solidFill>
                        <a:srgbClr val="9F9F9F"/>
                      </a:solidFill>
                      <a:prstDash val="solid"/>
                    </a:lnL>
                    <a:lnR w="9144">
                      <a:solidFill>
                        <a:srgbClr val="9F9F9F"/>
                      </a:solidFill>
                      <a:prstDash val="solid"/>
                    </a:lnR>
                    <a:lnT w="18288">
                      <a:solidFill>
                        <a:srgbClr val="9F9F9F"/>
                      </a:solidFill>
                      <a:prstDash val="solid"/>
                    </a:lnT>
                    <a:lnB w="18288">
                      <a:solidFill>
                        <a:srgbClr val="9F9F9F"/>
                      </a:solidFill>
                      <a:prstDash val="solid"/>
                    </a:lnB>
                  </a:tcPr>
                </a:tc>
                <a:tc hMerge="1">
                  <a:txBody>
                    <a:bodyPr/>
                    <a:lstStyle/>
                    <a:p>
                      <a:endParaRPr/>
                    </a:p>
                  </a:txBody>
                  <a:tcPr marL="0" marR="0" marT="0" marB="0"/>
                </a:tc>
                <a:tc hMerge="1">
                  <a:txBody>
                    <a:bodyPr/>
                    <a:lstStyle/>
                    <a:p>
                      <a:endParaRPr/>
                    </a:p>
                  </a:txBody>
                  <a:tcPr marL="0" marR="0" marT="0" marB="0"/>
                </a:tc>
              </a:tr>
              <a:tr h="287592">
                <a:tc>
                  <a:txBody>
                    <a:bodyPr/>
                    <a:lstStyle/>
                    <a:p>
                      <a:pPr marL="72390">
                        <a:lnSpc>
                          <a:spcPct val="100000"/>
                        </a:lnSpc>
                        <a:spcBef>
                          <a:spcPts val="5"/>
                        </a:spcBef>
                      </a:pPr>
                      <a:r>
                        <a:rPr sz="1000" b="1" spc="-5" dirty="0">
                          <a:latin typeface="Times New Roman"/>
                          <a:cs typeface="Times New Roman"/>
                        </a:rPr>
                        <a:t>DİL</a:t>
                      </a:r>
                      <a:endParaRPr sz="1000">
                        <a:latin typeface="Times New Roman"/>
                        <a:cs typeface="Times New Roman"/>
                      </a:endParaRPr>
                    </a:p>
                  </a:txBody>
                  <a:tcPr marL="0" marR="0" marT="0" marB="0" anchor="ctr">
                    <a:lnL w="9143">
                      <a:solidFill>
                        <a:srgbClr val="EFEFEF"/>
                      </a:solidFill>
                      <a:prstDash val="solid"/>
                    </a:lnL>
                    <a:lnR w="18288">
                      <a:solidFill>
                        <a:srgbClr val="9F9F9F"/>
                      </a:solidFill>
                      <a:prstDash val="solid"/>
                    </a:lnR>
                    <a:lnT w="18288">
                      <a:solidFill>
                        <a:srgbClr val="9F9F9F"/>
                      </a:solidFill>
                      <a:prstDash val="solid"/>
                    </a:lnT>
                    <a:lnB w="9144">
                      <a:solidFill>
                        <a:srgbClr val="9F9F9F"/>
                      </a:solidFill>
                      <a:prstDash val="solid"/>
                    </a:lnB>
                  </a:tcPr>
                </a:tc>
                <a:tc gridSpan="2">
                  <a:txBody>
                    <a:bodyPr/>
                    <a:lstStyle/>
                    <a:p>
                      <a:pPr marL="176530">
                        <a:lnSpc>
                          <a:spcPts val="1185"/>
                        </a:lnSpc>
                      </a:pPr>
                      <a:r>
                        <a:rPr sz="1000" spc="-5" dirty="0">
                          <a:latin typeface="Times New Roman"/>
                          <a:cs typeface="Times New Roman"/>
                        </a:rPr>
                        <a:t>2 testin ikisinden </a:t>
                      </a:r>
                      <a:r>
                        <a:rPr sz="1000" dirty="0">
                          <a:latin typeface="Times New Roman"/>
                          <a:cs typeface="Times New Roman"/>
                        </a:rPr>
                        <a:t>de </a:t>
                      </a:r>
                      <a:r>
                        <a:rPr sz="1000" spc="-5" dirty="0">
                          <a:latin typeface="Times New Roman"/>
                          <a:cs typeface="Times New Roman"/>
                        </a:rPr>
                        <a:t>ham</a:t>
                      </a:r>
                      <a:r>
                        <a:rPr sz="1000" spc="-45" dirty="0">
                          <a:latin typeface="Times New Roman"/>
                          <a:cs typeface="Times New Roman"/>
                        </a:rPr>
                        <a:t> </a:t>
                      </a:r>
                      <a:r>
                        <a:rPr sz="1000" dirty="0">
                          <a:latin typeface="Times New Roman"/>
                          <a:cs typeface="Times New Roman"/>
                        </a:rPr>
                        <a:t>puanı</a:t>
                      </a:r>
                      <a:endParaRPr sz="1000">
                        <a:latin typeface="Times New Roman"/>
                        <a:cs typeface="Times New Roman"/>
                      </a:endParaRPr>
                    </a:p>
                  </a:txBody>
                  <a:tcPr marL="0" marR="0" marT="0" marB="0" anchor="ctr">
                    <a:lnL w="18288">
                      <a:solidFill>
                        <a:srgbClr val="9F9F9F"/>
                      </a:solidFill>
                      <a:prstDash val="solid"/>
                    </a:lnL>
                    <a:lnT w="18288">
                      <a:solidFill>
                        <a:srgbClr val="9F9F9F"/>
                      </a:solidFill>
                      <a:prstDash val="solid"/>
                    </a:lnT>
                    <a:lnB w="9144">
                      <a:solidFill>
                        <a:srgbClr val="9F9F9F"/>
                      </a:solidFill>
                      <a:prstDash val="solid"/>
                    </a:lnB>
                  </a:tcPr>
                </a:tc>
                <a:tc hMerge="1">
                  <a:txBody>
                    <a:bodyPr/>
                    <a:lstStyle/>
                    <a:p>
                      <a:endParaRPr/>
                    </a:p>
                  </a:txBody>
                  <a:tcPr marL="0" marR="0" marT="0" marB="0"/>
                </a:tc>
                <a:tc>
                  <a:txBody>
                    <a:bodyPr/>
                    <a:lstStyle/>
                    <a:p>
                      <a:pPr marL="48895">
                        <a:lnSpc>
                          <a:spcPts val="1185"/>
                        </a:lnSpc>
                      </a:pPr>
                      <a:r>
                        <a:rPr sz="1000" spc="-5" dirty="0">
                          <a:latin typeface="Symbol"/>
                          <a:cs typeface="Symbol"/>
                        </a:rPr>
                        <a:t></a:t>
                      </a:r>
                      <a:endParaRPr sz="1000">
                        <a:latin typeface="Symbol"/>
                        <a:cs typeface="Symbol"/>
                      </a:endParaRPr>
                    </a:p>
                  </a:txBody>
                  <a:tcPr marL="0" marR="0" marT="0" marB="0" anchor="ctr">
                    <a:lnT w="18288">
                      <a:solidFill>
                        <a:srgbClr val="9F9F9F"/>
                      </a:solidFill>
                      <a:prstDash val="solid"/>
                    </a:lnT>
                    <a:lnB w="9144">
                      <a:solidFill>
                        <a:srgbClr val="9F9F9F"/>
                      </a:solidFill>
                      <a:prstDash val="solid"/>
                    </a:lnB>
                  </a:tcPr>
                </a:tc>
                <a:tc>
                  <a:txBody>
                    <a:bodyPr/>
                    <a:lstStyle/>
                    <a:p>
                      <a:pPr marL="48260">
                        <a:lnSpc>
                          <a:spcPts val="1185"/>
                        </a:lnSpc>
                      </a:pPr>
                      <a:r>
                        <a:rPr sz="1000" spc="-5" dirty="0">
                          <a:latin typeface="Times New Roman"/>
                          <a:cs typeface="Times New Roman"/>
                        </a:rPr>
                        <a:t>0,5</a:t>
                      </a:r>
                      <a:endParaRPr sz="1000">
                        <a:latin typeface="Times New Roman"/>
                        <a:cs typeface="Times New Roman"/>
                      </a:endParaRPr>
                    </a:p>
                  </a:txBody>
                  <a:tcPr marL="0" marR="0" marT="0" marB="0" anchor="ctr">
                    <a:lnR w="9144">
                      <a:solidFill>
                        <a:srgbClr val="9F9F9F"/>
                      </a:solidFill>
                      <a:prstDash val="solid"/>
                    </a:lnR>
                    <a:lnT w="18288">
                      <a:solidFill>
                        <a:srgbClr val="9F9F9F"/>
                      </a:solidFill>
                      <a:prstDash val="solid"/>
                    </a:lnT>
                    <a:lnB w="9144">
                      <a:solidFill>
                        <a:srgbClr val="9F9F9F"/>
                      </a:solidFill>
                      <a:prstDash val="solid"/>
                    </a:lnB>
                  </a:tcPr>
                </a:tc>
                <a:tc>
                  <a:txBody>
                    <a:bodyPr/>
                    <a:lstStyle/>
                    <a:p>
                      <a:pPr marL="714375">
                        <a:lnSpc>
                          <a:spcPts val="1185"/>
                        </a:lnSpc>
                      </a:pPr>
                      <a:r>
                        <a:rPr sz="1000" spc="-5" dirty="0">
                          <a:latin typeface="Times New Roman"/>
                          <a:cs typeface="Times New Roman"/>
                        </a:rPr>
                        <a:t>Dil ham</a:t>
                      </a:r>
                      <a:r>
                        <a:rPr sz="1000" spc="-75" dirty="0">
                          <a:latin typeface="Times New Roman"/>
                          <a:cs typeface="Times New Roman"/>
                        </a:rPr>
                        <a:t> </a:t>
                      </a:r>
                      <a:r>
                        <a:rPr sz="1000" spc="-5" dirty="0">
                          <a:latin typeface="Times New Roman"/>
                          <a:cs typeface="Times New Roman"/>
                        </a:rPr>
                        <a:t>puanı</a:t>
                      </a:r>
                      <a:endParaRPr sz="1000" dirty="0">
                        <a:latin typeface="Times New Roman"/>
                        <a:cs typeface="Times New Roman"/>
                      </a:endParaRPr>
                    </a:p>
                  </a:txBody>
                  <a:tcPr marL="0" marR="0" marT="0" marB="0" anchor="ctr">
                    <a:lnL w="9144">
                      <a:solidFill>
                        <a:srgbClr val="9F9F9F"/>
                      </a:solidFill>
                      <a:prstDash val="solid"/>
                    </a:lnL>
                    <a:lnT w="18288">
                      <a:solidFill>
                        <a:srgbClr val="9F9F9F"/>
                      </a:solidFill>
                      <a:prstDash val="solid"/>
                    </a:lnT>
                    <a:lnB w="9144">
                      <a:solidFill>
                        <a:srgbClr val="9F9F9F"/>
                      </a:solidFill>
                      <a:prstDash val="solid"/>
                    </a:lnB>
                  </a:tcPr>
                </a:tc>
                <a:tc>
                  <a:txBody>
                    <a:bodyPr/>
                    <a:lstStyle/>
                    <a:p>
                      <a:pPr marL="31750">
                        <a:lnSpc>
                          <a:spcPts val="1185"/>
                        </a:lnSpc>
                      </a:pPr>
                      <a:r>
                        <a:rPr sz="1000" spc="-5" dirty="0">
                          <a:latin typeface="Symbol"/>
                          <a:cs typeface="Symbol"/>
                        </a:rPr>
                        <a:t></a:t>
                      </a:r>
                      <a:endParaRPr sz="1000">
                        <a:latin typeface="Symbol"/>
                        <a:cs typeface="Symbol"/>
                      </a:endParaRPr>
                    </a:p>
                  </a:txBody>
                  <a:tcPr marL="0" marR="0" marT="0" marB="0" anchor="ctr">
                    <a:lnT w="18288">
                      <a:solidFill>
                        <a:srgbClr val="9F9F9F"/>
                      </a:solidFill>
                      <a:prstDash val="solid"/>
                    </a:lnT>
                    <a:lnB w="9144">
                      <a:solidFill>
                        <a:srgbClr val="9F9F9F"/>
                      </a:solidFill>
                      <a:prstDash val="solid"/>
                    </a:lnB>
                  </a:tcPr>
                </a:tc>
                <a:tc>
                  <a:txBody>
                    <a:bodyPr/>
                    <a:lstStyle/>
                    <a:p>
                      <a:pPr marL="31750">
                        <a:lnSpc>
                          <a:spcPts val="1185"/>
                        </a:lnSpc>
                      </a:pPr>
                      <a:r>
                        <a:rPr sz="1000" dirty="0">
                          <a:latin typeface="Times New Roman"/>
                          <a:cs typeface="Times New Roman"/>
                        </a:rPr>
                        <a:t>0,5</a:t>
                      </a:r>
                    </a:p>
                  </a:txBody>
                  <a:tcPr marL="0" marR="0" marT="0" marB="0" anchor="ctr">
                    <a:lnR w="9144">
                      <a:solidFill>
                        <a:srgbClr val="9F9F9F"/>
                      </a:solidFill>
                      <a:prstDash val="solid"/>
                    </a:lnR>
                    <a:lnT w="18288">
                      <a:solidFill>
                        <a:srgbClr val="9F9F9F"/>
                      </a:solidFill>
                      <a:prstDash val="solid"/>
                    </a:lnT>
                    <a:lnB w="9144">
                      <a:solidFill>
                        <a:srgbClr val="9F9F9F"/>
                      </a:solidFill>
                      <a:prstDash val="solid"/>
                    </a:lnB>
                  </a:tcPr>
                </a:tc>
              </a:tr>
            </a:tbl>
          </a:graphicData>
        </a:graphic>
      </p:graphicFrame>
    </p:spTree>
    <p:extLst>
      <p:ext uri="{BB962C8B-B14F-4D97-AF65-F5344CB8AC3E}">
        <p14:creationId xmlns:p14="http://schemas.microsoft.com/office/powerpoint/2010/main" val="264146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496050" y="2241709"/>
            <a:ext cx="5600700" cy="2800350"/>
          </a:xfrm>
          <a:prstGeom prst="rect">
            <a:avLst/>
          </a:prstGeom>
        </p:spPr>
      </p:pic>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2279615" y="2249612"/>
            <a:ext cx="5616506" cy="2800350"/>
          </a:xfrm>
          <a:prstGeom prst="rect">
            <a:avLst/>
          </a:prstGeom>
        </p:spPr>
      </p:pic>
      <p:sp>
        <p:nvSpPr>
          <p:cNvPr id="4" name="Dikdörtgen 3"/>
          <p:cNvSpPr/>
          <p:nvPr/>
        </p:nvSpPr>
        <p:spPr>
          <a:xfrm>
            <a:off x="985842" y="825729"/>
            <a:ext cx="8286750" cy="5632311"/>
          </a:xfrm>
          <a:prstGeom prst="rect">
            <a:avLst/>
          </a:prstGeom>
        </p:spPr>
        <p:txBody>
          <a:bodyPr wrap="square">
            <a:spAutoFit/>
          </a:bodyPr>
          <a:lstStyle/>
          <a:p>
            <a:pPr>
              <a:lnSpc>
                <a:spcPct val="150000"/>
              </a:lnSpc>
            </a:pPr>
            <a:r>
              <a:rPr lang="tr-TR" sz="1600" dirty="0"/>
              <a:t>Yükseköğretim Kurumları Sınavı (YKS) Başvuru Tarihleri : </a:t>
            </a:r>
            <a:r>
              <a:rPr lang="tr-TR" sz="1600" b="1" dirty="0"/>
              <a:t>1-21 Mart 2018 </a:t>
            </a:r>
            <a:r>
              <a:rPr lang="tr-TR" sz="1600" dirty="0"/>
              <a:t>(</a:t>
            </a:r>
            <a:r>
              <a:rPr lang="tr-TR" sz="1600" i="1" dirty="0"/>
              <a:t>Ücret ödeme için son gün, 22 Mart 2018)</a:t>
            </a:r>
          </a:p>
          <a:p>
            <a:pPr>
              <a:lnSpc>
                <a:spcPct val="150000"/>
              </a:lnSpc>
            </a:pPr>
            <a:r>
              <a:rPr lang="tr-TR" sz="1600" dirty="0"/>
              <a:t>YKS 1. Oturum Temel Yeterlilik Testi (TYT) </a:t>
            </a:r>
            <a:r>
              <a:rPr lang="tr-TR" sz="1600" dirty="0" smtClean="0"/>
              <a:t>Tarihi: </a:t>
            </a:r>
            <a:r>
              <a:rPr lang="tr-TR" sz="1600" dirty="0"/>
              <a:t>23 Haziran 2018 (Cumartesi</a:t>
            </a:r>
            <a:r>
              <a:rPr lang="tr-TR" sz="1600" dirty="0" smtClean="0"/>
              <a:t>), Saati: </a:t>
            </a:r>
            <a:r>
              <a:rPr lang="tr-TR" sz="1600" b="1" dirty="0" smtClean="0"/>
              <a:t>10.15</a:t>
            </a:r>
            <a:endParaRPr lang="tr-TR" sz="1600" b="1" dirty="0"/>
          </a:p>
          <a:p>
            <a:pPr>
              <a:lnSpc>
                <a:spcPct val="150000"/>
              </a:lnSpc>
            </a:pPr>
            <a:r>
              <a:rPr lang="tr-TR" sz="1600" dirty="0"/>
              <a:t>YKS 2. Oturum Alan Yeterlilik Testleri (AYT) </a:t>
            </a:r>
            <a:r>
              <a:rPr lang="tr-TR" sz="1600" dirty="0" smtClean="0"/>
              <a:t>Tarihi: </a:t>
            </a:r>
            <a:r>
              <a:rPr lang="tr-TR" sz="1600" dirty="0"/>
              <a:t>24 Haziran 2018 (Pazar), </a:t>
            </a:r>
            <a:r>
              <a:rPr lang="tr-TR" sz="1600" dirty="0" smtClean="0"/>
              <a:t>Saati: </a:t>
            </a:r>
            <a:r>
              <a:rPr lang="tr-TR" sz="1600" b="1" dirty="0" smtClean="0"/>
              <a:t>10.15</a:t>
            </a:r>
          </a:p>
          <a:p>
            <a:pPr>
              <a:lnSpc>
                <a:spcPct val="150000"/>
              </a:lnSpc>
            </a:pPr>
            <a:r>
              <a:rPr lang="tr-TR" sz="1600" dirty="0" smtClean="0"/>
              <a:t>YKS </a:t>
            </a:r>
            <a:r>
              <a:rPr lang="tr-TR" sz="1600" dirty="0"/>
              <a:t>3. Oturum Yabancı Dil Testi (YDT) </a:t>
            </a:r>
            <a:r>
              <a:rPr lang="tr-TR" sz="1600" dirty="0" smtClean="0"/>
              <a:t>Tarihi: </a:t>
            </a:r>
            <a:r>
              <a:rPr lang="tr-TR" sz="1600" dirty="0"/>
              <a:t>24 Haziran 2018 (Pazar), </a:t>
            </a:r>
            <a:r>
              <a:rPr lang="tr-TR" sz="1600" dirty="0" smtClean="0"/>
              <a:t>Saati: </a:t>
            </a:r>
            <a:r>
              <a:rPr lang="tr-TR" sz="1600" b="1" dirty="0" smtClean="0"/>
              <a:t>15.45</a:t>
            </a:r>
          </a:p>
          <a:p>
            <a:pPr>
              <a:lnSpc>
                <a:spcPct val="150000"/>
              </a:lnSpc>
            </a:pPr>
            <a:r>
              <a:rPr lang="tr-TR" sz="1600" dirty="0" smtClean="0"/>
              <a:t>Temel </a:t>
            </a:r>
            <a:r>
              <a:rPr lang="tr-TR" sz="1600" dirty="0"/>
              <a:t>Yeterlilik Testi (TYT) Sınav Ücreti : 50,00 TL (</a:t>
            </a:r>
            <a:r>
              <a:rPr lang="tr-TR" sz="1600" i="1" dirty="0"/>
              <a:t>Ücret ödeme için son gün, 22 Mart 2018)</a:t>
            </a:r>
          </a:p>
          <a:p>
            <a:pPr>
              <a:lnSpc>
                <a:spcPct val="150000"/>
              </a:lnSpc>
            </a:pPr>
            <a:r>
              <a:rPr lang="tr-TR" sz="1600" dirty="0"/>
              <a:t>Alan Yeterlilik Testleri (AYT) Sınav Ücreti : 50,00 TL (</a:t>
            </a:r>
            <a:r>
              <a:rPr lang="tr-TR" sz="1600" i="1" dirty="0"/>
              <a:t>Ücret ödeme için son gün, 22 Mart 2018)</a:t>
            </a:r>
          </a:p>
          <a:p>
            <a:pPr>
              <a:lnSpc>
                <a:spcPct val="150000"/>
              </a:lnSpc>
            </a:pPr>
            <a:r>
              <a:rPr lang="tr-TR" sz="1600" dirty="0"/>
              <a:t>Yabancı Dil Testi (YDT) Sınav Ücreti : 50,00 TL (</a:t>
            </a:r>
            <a:r>
              <a:rPr lang="tr-TR" sz="1600" i="1" dirty="0"/>
              <a:t>Ücret ödeme için son gün, 22 Mart 2018)</a:t>
            </a:r>
          </a:p>
          <a:p>
            <a:pPr>
              <a:lnSpc>
                <a:spcPct val="150000"/>
              </a:lnSpc>
            </a:pPr>
            <a:r>
              <a:rPr lang="tr-TR" sz="1600" dirty="0"/>
              <a:t>Başvuru Hizmeti Ücreti : 5,00 TL</a:t>
            </a:r>
          </a:p>
          <a:p>
            <a:pPr>
              <a:lnSpc>
                <a:spcPct val="150000"/>
              </a:lnSpc>
            </a:pPr>
            <a:r>
              <a:rPr lang="tr-TR" sz="1600" dirty="0"/>
              <a:t>Ek yerleştirme ücreti : 15,00 TL</a:t>
            </a:r>
          </a:p>
          <a:p>
            <a:pPr>
              <a:lnSpc>
                <a:spcPct val="150000"/>
              </a:lnSpc>
            </a:pPr>
            <a:r>
              <a:rPr lang="tr-TR" sz="1600" dirty="0"/>
              <a:t>Sınav Koordinatörlüklerinden Yeniden Şifre Edinme Ücreti : 5,00 TL</a:t>
            </a:r>
          </a:p>
          <a:p>
            <a:pPr>
              <a:lnSpc>
                <a:spcPct val="150000"/>
              </a:lnSpc>
            </a:pPr>
            <a:r>
              <a:rPr lang="tr-TR" sz="1600" dirty="0">
                <a:solidFill>
                  <a:srgbClr val="D40000"/>
                </a:solidFill>
              </a:rPr>
              <a:t>Geç Başvuru Günü : </a:t>
            </a:r>
            <a:r>
              <a:rPr lang="tr-TR" sz="1600" b="1" dirty="0">
                <a:solidFill>
                  <a:srgbClr val="D40000"/>
                </a:solidFill>
              </a:rPr>
              <a:t>4 Nisan 2018 </a:t>
            </a:r>
            <a:r>
              <a:rPr lang="tr-TR" sz="1600" dirty="0">
                <a:solidFill>
                  <a:srgbClr val="D40000"/>
                </a:solidFill>
              </a:rPr>
              <a:t>(</a:t>
            </a:r>
            <a:r>
              <a:rPr lang="tr-TR" sz="1600" i="1" dirty="0">
                <a:solidFill>
                  <a:srgbClr val="D40000"/>
                </a:solidFill>
              </a:rPr>
              <a:t>Sınav ücreti aynı gün ödenmelidir.</a:t>
            </a:r>
            <a:r>
              <a:rPr lang="tr-TR" sz="1600" dirty="0">
                <a:solidFill>
                  <a:srgbClr val="D40000"/>
                </a:solidFill>
              </a:rPr>
              <a:t>)</a:t>
            </a:r>
          </a:p>
          <a:p>
            <a:pPr>
              <a:lnSpc>
                <a:spcPct val="150000"/>
              </a:lnSpc>
            </a:pPr>
            <a:r>
              <a:rPr lang="tr-TR" sz="1600" dirty="0">
                <a:solidFill>
                  <a:srgbClr val="D40000"/>
                </a:solidFill>
              </a:rPr>
              <a:t>Geç Başvuru Günü TYT Sınav Ücreti : 75,00 TL </a:t>
            </a:r>
            <a:r>
              <a:rPr lang="tr-TR" sz="1600" i="1" dirty="0">
                <a:solidFill>
                  <a:srgbClr val="D40000"/>
                </a:solidFill>
              </a:rPr>
              <a:t>(Sınav ücreti Geç Başvuru Gününde ödenmelidir.)</a:t>
            </a:r>
          </a:p>
          <a:p>
            <a:pPr>
              <a:lnSpc>
                <a:spcPct val="150000"/>
              </a:lnSpc>
            </a:pPr>
            <a:r>
              <a:rPr lang="tr-TR" sz="1600" dirty="0">
                <a:solidFill>
                  <a:srgbClr val="D40000"/>
                </a:solidFill>
              </a:rPr>
              <a:t>Geç Başvuru Günü AYT Sınav Ücreti : 75,00 TL </a:t>
            </a:r>
            <a:r>
              <a:rPr lang="tr-TR" sz="1600" i="1" dirty="0">
                <a:solidFill>
                  <a:srgbClr val="D40000"/>
                </a:solidFill>
              </a:rPr>
              <a:t>(Sınav ücreti Geç Başvuru Gününde ödenmelidir.)</a:t>
            </a:r>
          </a:p>
          <a:p>
            <a:pPr>
              <a:lnSpc>
                <a:spcPct val="150000"/>
              </a:lnSpc>
            </a:pPr>
            <a:r>
              <a:rPr lang="tr-TR" sz="1600" dirty="0">
                <a:solidFill>
                  <a:srgbClr val="D40000"/>
                </a:solidFill>
              </a:rPr>
              <a:t>Geç Başvuru Günü YDT Sınav Ücreti : 75,00 TL </a:t>
            </a:r>
            <a:r>
              <a:rPr lang="tr-TR" sz="1600" i="1" dirty="0">
                <a:solidFill>
                  <a:srgbClr val="D40000"/>
                </a:solidFill>
              </a:rPr>
              <a:t>(Sınav ücreti Geç Başvuru Gününde ödenmelidir.)</a:t>
            </a:r>
            <a:endParaRPr lang="tr-TR" sz="1600" dirty="0">
              <a:solidFill>
                <a:srgbClr val="D40000"/>
              </a:solidFill>
            </a:endParaRPr>
          </a:p>
        </p:txBody>
      </p:sp>
      <p:sp>
        <p:nvSpPr>
          <p:cNvPr id="5" name="Metin kutusu 4"/>
          <p:cNvSpPr txBox="1"/>
          <p:nvPr/>
        </p:nvSpPr>
        <p:spPr>
          <a:xfrm>
            <a:off x="3572952" y="125578"/>
            <a:ext cx="2539285" cy="400110"/>
          </a:xfrm>
          <a:prstGeom prst="rect">
            <a:avLst/>
          </a:prstGeom>
          <a:noFill/>
        </p:spPr>
        <p:txBody>
          <a:bodyPr wrap="none" rtlCol="0">
            <a:spAutoFit/>
          </a:bodyPr>
          <a:lstStyle/>
          <a:p>
            <a:r>
              <a:rPr lang="tr-TR" sz="2000" b="1" dirty="0" smtClean="0"/>
              <a:t>!!!ÖNEMLİ BİLGİLER!!!</a:t>
            </a:r>
            <a:endParaRPr lang="tr-TR" sz="2000" b="1" dirty="0"/>
          </a:p>
        </p:txBody>
      </p:sp>
    </p:spTree>
    <p:extLst>
      <p:ext uri="{BB962C8B-B14F-4D97-AF65-F5344CB8AC3E}">
        <p14:creationId xmlns:p14="http://schemas.microsoft.com/office/powerpoint/2010/main" val="343701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936" y="0"/>
            <a:ext cx="9700752" cy="6858000"/>
          </a:xfrm>
          <a:prstGeom prst="rect">
            <a:avLst/>
          </a:prstGeom>
        </p:spPr>
      </p:pic>
      <p:pic>
        <p:nvPicPr>
          <p:cNvPr id="8" name="Resim 7"/>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05248" y="95727"/>
            <a:ext cx="9700752" cy="6858000"/>
          </a:xfrm>
          <a:prstGeom prst="rect">
            <a:avLst/>
          </a:prstGeom>
        </p:spPr>
      </p:pic>
      <p:sp>
        <p:nvSpPr>
          <p:cNvPr id="9" name="Dikdörtgen 8"/>
          <p:cNvSpPr/>
          <p:nvPr/>
        </p:nvSpPr>
        <p:spPr>
          <a:xfrm>
            <a:off x="2927554" y="2137500"/>
            <a:ext cx="4256140" cy="2800767"/>
          </a:xfrm>
          <a:prstGeom prst="rect">
            <a:avLst/>
          </a:prstGeom>
        </p:spPr>
        <p:txBody>
          <a:bodyPr wrap="square">
            <a:spAutoFit/>
          </a:bodyPr>
          <a:lstStyle/>
          <a:p>
            <a:pPr algn="ctr"/>
            <a:r>
              <a:rPr lang="tr-TR" sz="2200" b="1" dirty="0">
                <a:solidFill>
                  <a:srgbClr val="C00000"/>
                </a:solidFill>
              </a:rPr>
              <a:t>DİKKAT: </a:t>
            </a:r>
            <a:r>
              <a:rPr lang="tr-TR" sz="2200" b="1" dirty="0"/>
              <a:t>Adaylar, sınavın sabah oturumlarında saat </a:t>
            </a:r>
            <a:r>
              <a:rPr lang="tr-TR" sz="2200" b="1" dirty="0">
                <a:solidFill>
                  <a:srgbClr val="C00000"/>
                </a:solidFill>
              </a:rPr>
              <a:t>10.00’dan sonra</a:t>
            </a:r>
            <a:r>
              <a:rPr lang="tr-TR" sz="2200" b="1" dirty="0"/>
              <a:t>; öğleden sonra oturumunda ise saat</a:t>
            </a:r>
          </a:p>
          <a:p>
            <a:pPr algn="ctr"/>
            <a:r>
              <a:rPr lang="tr-TR" sz="2200" b="1" dirty="0">
                <a:solidFill>
                  <a:srgbClr val="C00000"/>
                </a:solidFill>
              </a:rPr>
              <a:t>15.30’dan sonra </a:t>
            </a:r>
            <a:r>
              <a:rPr lang="tr-TR" sz="2200" b="1" dirty="0"/>
              <a:t>sınav </a:t>
            </a:r>
            <a:r>
              <a:rPr lang="tr-TR" sz="2200" b="1" dirty="0">
                <a:solidFill>
                  <a:srgbClr val="C00000"/>
                </a:solidFill>
              </a:rPr>
              <a:t>binalarına</a:t>
            </a:r>
            <a:r>
              <a:rPr lang="tr-TR" sz="2200" b="1" dirty="0"/>
              <a:t>, sınavın cevaplama süresi </a:t>
            </a:r>
            <a:r>
              <a:rPr lang="tr-TR" sz="2200" b="1" dirty="0">
                <a:solidFill>
                  <a:srgbClr val="C00000"/>
                </a:solidFill>
              </a:rPr>
              <a:t>başladıktan sonra </a:t>
            </a:r>
            <a:r>
              <a:rPr lang="tr-TR" sz="2200" b="1" dirty="0"/>
              <a:t>sınav </a:t>
            </a:r>
            <a:r>
              <a:rPr lang="tr-TR" sz="2200" b="1" dirty="0">
                <a:solidFill>
                  <a:srgbClr val="C00000"/>
                </a:solidFill>
              </a:rPr>
              <a:t>salonlarına alınmayacaklardır.</a:t>
            </a:r>
            <a:endParaRPr lang="tr-TR" sz="2200" dirty="0">
              <a:solidFill>
                <a:srgbClr val="C00000"/>
              </a:solidFill>
            </a:endParaRPr>
          </a:p>
        </p:txBody>
      </p:sp>
    </p:spTree>
    <p:extLst>
      <p:ext uri="{BB962C8B-B14F-4D97-AF65-F5344CB8AC3E}">
        <p14:creationId xmlns:p14="http://schemas.microsoft.com/office/powerpoint/2010/main" val="198593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69594"/>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17512" r="50540" b="50846"/>
          <a:stretch/>
        </p:blipFill>
        <p:spPr>
          <a:xfrm>
            <a:off x="56597" y="136477"/>
            <a:ext cx="2754842" cy="2169995"/>
          </a:xfrm>
          <a:prstGeom prst="rect">
            <a:avLst/>
          </a:prstGeom>
        </p:spPr>
      </p:pic>
      <p:sp>
        <p:nvSpPr>
          <p:cNvPr id="7" name="Metin kutusu 6"/>
          <p:cNvSpPr txBox="1"/>
          <p:nvPr/>
        </p:nvSpPr>
        <p:spPr>
          <a:xfrm>
            <a:off x="600502" y="903252"/>
            <a:ext cx="1861215" cy="400110"/>
          </a:xfrm>
          <a:prstGeom prst="rect">
            <a:avLst/>
          </a:prstGeom>
          <a:noFill/>
        </p:spPr>
        <p:txBody>
          <a:bodyPr wrap="none" rtlCol="0">
            <a:spAutoFit/>
          </a:bodyPr>
          <a:lstStyle/>
          <a:p>
            <a:r>
              <a:rPr lang="tr-TR" sz="2000" b="1" dirty="0" smtClean="0"/>
              <a:t>GENEL BİLGİLER</a:t>
            </a:r>
            <a:endParaRPr lang="tr-TR" sz="2000" b="1" dirty="0"/>
          </a:p>
        </p:txBody>
      </p:sp>
      <p:pic>
        <p:nvPicPr>
          <p:cNvPr id="11" name="Resim 10"/>
          <p:cNvPicPr>
            <a:picLocks noChangeAspect="1"/>
          </p:cNvPicPr>
          <p:nvPr/>
        </p:nvPicPr>
        <p:blipFill rotWithShape="1">
          <a:blip r:embed="rId4" cstate="print">
            <a:extLst>
              <a:ext uri="{28A0092B-C50C-407E-A947-70E740481C1C}">
                <a14:useLocalDpi xmlns:a14="http://schemas.microsoft.com/office/drawing/2010/main" val="0"/>
              </a:ext>
            </a:extLst>
          </a:blip>
          <a:srcRect l="78806" t="76982" b="2521"/>
          <a:stretch/>
        </p:blipFill>
        <p:spPr>
          <a:xfrm>
            <a:off x="4122620" y="1221474"/>
            <a:ext cx="1414592" cy="1368103"/>
          </a:xfrm>
          <a:prstGeom prst="rect">
            <a:avLst/>
          </a:prstGeom>
        </p:spPr>
      </p:pic>
      <p:sp>
        <p:nvSpPr>
          <p:cNvPr id="12" name="Dikdörtgen 11"/>
          <p:cNvSpPr/>
          <p:nvPr/>
        </p:nvSpPr>
        <p:spPr>
          <a:xfrm>
            <a:off x="1021054" y="3159925"/>
            <a:ext cx="7863891" cy="3139321"/>
          </a:xfrm>
          <a:prstGeom prst="rect">
            <a:avLst/>
          </a:prstGeom>
        </p:spPr>
        <p:txBody>
          <a:bodyPr wrap="square">
            <a:spAutoFit/>
          </a:bodyPr>
          <a:lstStyle/>
          <a:p>
            <a:pPr marL="285750" indent="-285750" algn="just">
              <a:buFont typeface="Arial" panose="020B0604020202020204" pitchFamily="34" charset="0"/>
              <a:buChar char="•"/>
            </a:pPr>
            <a:r>
              <a:rPr lang="tr-TR" dirty="0" smtClean="0">
                <a:solidFill>
                  <a:srgbClr val="C00000"/>
                </a:solidFill>
              </a:rPr>
              <a:t>Tüm adayların </a:t>
            </a:r>
            <a:r>
              <a:rPr lang="tr-TR" dirty="0" err="1" smtClean="0">
                <a:solidFill>
                  <a:srgbClr val="C00000"/>
                </a:solidFill>
              </a:rPr>
              <a:t>TYT’ye</a:t>
            </a:r>
            <a:r>
              <a:rPr lang="tr-TR" dirty="0" smtClean="0">
                <a:solidFill>
                  <a:srgbClr val="C00000"/>
                </a:solidFill>
              </a:rPr>
              <a:t> girmesi zorunludur.</a:t>
            </a:r>
          </a:p>
          <a:p>
            <a:pPr algn="just"/>
            <a:endParaRPr lang="tr-TR" dirty="0" smtClean="0"/>
          </a:p>
          <a:p>
            <a:pPr marL="285750" indent="-285750" algn="just">
              <a:buFont typeface="Arial" panose="020B0604020202020204" pitchFamily="34" charset="0"/>
              <a:buChar char="•"/>
            </a:pPr>
            <a:r>
              <a:rPr lang="tr-TR" dirty="0" smtClean="0"/>
              <a:t>Her </a:t>
            </a:r>
            <a:r>
              <a:rPr lang="tr-TR" dirty="0"/>
              <a:t>aday için tek TYT puanı hesaplanacaktır. Tüm ön lisans programları bu tek puan türüyle tercih edilecektir</a:t>
            </a:r>
            <a:r>
              <a:rPr lang="tr-TR" dirty="0" smtClean="0"/>
              <a:t>.</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solidFill>
                  <a:srgbClr val="D40000"/>
                </a:solidFill>
              </a:rPr>
              <a:t>TYT soruları, MEB’in ortak müfredatından seçilecektir. </a:t>
            </a:r>
            <a:endParaRPr lang="tr-TR" dirty="0" smtClean="0">
              <a:solidFill>
                <a:srgbClr val="D40000"/>
              </a:solidFill>
            </a:endParaRPr>
          </a:p>
          <a:p>
            <a:pPr marL="285750" indent="-285750" algn="just">
              <a:buFont typeface="Arial" panose="020B0604020202020204" pitchFamily="34" charset="0"/>
              <a:buChar char="•"/>
            </a:pPr>
            <a:endParaRPr lang="tr-TR" dirty="0">
              <a:solidFill>
                <a:srgbClr val="D40000"/>
              </a:solidFill>
            </a:endParaRPr>
          </a:p>
          <a:p>
            <a:pPr marL="285750" indent="-285750" algn="just">
              <a:buFont typeface="Arial" panose="020B0604020202020204" pitchFamily="34" charset="0"/>
              <a:buChar char="•"/>
            </a:pPr>
            <a:r>
              <a:rPr lang="tr-TR" dirty="0"/>
              <a:t>İkinci Oturumda (AYT) lise müfredatı esas alınacaktır</a:t>
            </a:r>
            <a:r>
              <a:rPr lang="tr-TR" dirty="0" smtClean="0"/>
              <a:t>.</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solidFill>
                  <a:srgbClr val="D40000"/>
                </a:solidFill>
              </a:rPr>
              <a:t>Orta Öğretim Başarı Puanı (OBP)’</a:t>
            </a:r>
            <a:r>
              <a:rPr lang="tr-TR" dirty="0" err="1">
                <a:solidFill>
                  <a:srgbClr val="D40000"/>
                </a:solidFill>
              </a:rPr>
              <a:t>nın</a:t>
            </a:r>
            <a:r>
              <a:rPr lang="tr-TR" dirty="0">
                <a:solidFill>
                  <a:srgbClr val="D40000"/>
                </a:solidFill>
              </a:rPr>
              <a:t> katkı oranında ve hesaplanma şeklinde bir değişiklik olmayacaktır. </a:t>
            </a:r>
          </a:p>
        </p:txBody>
      </p:sp>
    </p:spTree>
    <p:extLst>
      <p:ext uri="{BB962C8B-B14F-4D97-AF65-F5344CB8AC3E}">
        <p14:creationId xmlns:p14="http://schemas.microsoft.com/office/powerpoint/2010/main" val="2388136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69594"/>
          </a:xfrm>
          <a:prstGeom prst="rect">
            <a:avLst/>
          </a:prstGeom>
        </p:spPr>
      </p:pic>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17512" r="50540" b="50846"/>
          <a:stretch/>
        </p:blipFill>
        <p:spPr>
          <a:xfrm>
            <a:off x="56597" y="136477"/>
            <a:ext cx="2754842" cy="2169995"/>
          </a:xfrm>
          <a:prstGeom prst="rect">
            <a:avLst/>
          </a:prstGeom>
        </p:spPr>
      </p:pic>
      <p:sp>
        <p:nvSpPr>
          <p:cNvPr id="10" name="Metin kutusu 9"/>
          <p:cNvSpPr txBox="1"/>
          <p:nvPr/>
        </p:nvSpPr>
        <p:spPr>
          <a:xfrm>
            <a:off x="600502" y="903252"/>
            <a:ext cx="1861215" cy="400110"/>
          </a:xfrm>
          <a:prstGeom prst="rect">
            <a:avLst/>
          </a:prstGeom>
          <a:noFill/>
        </p:spPr>
        <p:txBody>
          <a:bodyPr wrap="none" rtlCol="0">
            <a:spAutoFit/>
          </a:bodyPr>
          <a:lstStyle/>
          <a:p>
            <a:r>
              <a:rPr lang="tr-TR" sz="2000" b="1" dirty="0" smtClean="0"/>
              <a:t>GENEL BİLGİLER</a:t>
            </a:r>
            <a:endParaRPr lang="tr-TR" sz="2000" b="1" dirty="0"/>
          </a:p>
        </p:txBody>
      </p:sp>
      <p:sp>
        <p:nvSpPr>
          <p:cNvPr id="4" name="Metin kutusu 3"/>
          <p:cNvSpPr txBox="1"/>
          <p:nvPr/>
        </p:nvSpPr>
        <p:spPr>
          <a:xfrm>
            <a:off x="301774" y="2829309"/>
            <a:ext cx="7848513" cy="2862322"/>
          </a:xfrm>
          <a:prstGeom prst="rect">
            <a:avLst/>
          </a:prstGeom>
          <a:noFill/>
        </p:spPr>
        <p:txBody>
          <a:bodyPr wrap="square" rtlCol="0">
            <a:spAutoFit/>
          </a:bodyPr>
          <a:lstStyle/>
          <a:p>
            <a:pPr marL="285750" indent="-285750" algn="just">
              <a:buFont typeface="Arial" panose="020B0604020202020204" pitchFamily="34" charset="0"/>
              <a:buChar char="•"/>
            </a:pPr>
            <a:r>
              <a:rPr lang="tr-TR" dirty="0" smtClean="0"/>
              <a:t>Din </a:t>
            </a:r>
            <a:r>
              <a:rPr lang="tr-TR" dirty="0"/>
              <a:t>Kültürü ve Ahlak Bilgisi dersi almayan veya farklı bir müfredat ile alan </a:t>
            </a:r>
            <a:r>
              <a:rPr lang="tr-TR" dirty="0" smtClean="0"/>
              <a:t>adaylar; TYT </a:t>
            </a:r>
            <a:r>
              <a:rPr lang="tr-TR" dirty="0"/>
              <a:t>sınavında ilave Felsefe, 2. Oturumda ise ilave Felsefe Grubu sorularını cevaplayacaklardır, Din Kültürü ve Ahlak Bilgisi sorularını cevaplandırmayacaklardır. </a:t>
            </a:r>
            <a:r>
              <a:rPr lang="tr-TR" dirty="0" smtClean="0"/>
              <a:t>Adaylar başvuru esnasında </a:t>
            </a:r>
            <a:r>
              <a:rPr lang="tr-TR" b="1" dirty="0" smtClean="0"/>
              <a:t>Ortaöğretimde </a:t>
            </a:r>
            <a:r>
              <a:rPr lang="tr-TR" b="1" dirty="0"/>
              <a:t>zorunlu Din Kültürü ve Ahlak Bilgisi dersi </a:t>
            </a:r>
            <a:r>
              <a:rPr lang="tr-TR" b="1" dirty="0" smtClean="0"/>
              <a:t>aldım/almadım </a:t>
            </a:r>
            <a:r>
              <a:rPr lang="tr-TR" dirty="0" smtClean="0"/>
              <a:t>seçeneklerinden hangisini işaretlediğine bağlı olarak cevaplayacakları teste karar vermiş olacaklardır.</a:t>
            </a:r>
          </a:p>
          <a:p>
            <a:pPr marL="285750" indent="-285750" algn="just">
              <a:buFont typeface="Arial" panose="020B0604020202020204" pitchFamily="34" charset="0"/>
              <a:buChar char="•"/>
            </a:pPr>
            <a:endParaRPr lang="tr-TR" dirty="0" smtClean="0"/>
          </a:p>
          <a:p>
            <a:pPr marL="285750" indent="-285750" algn="just">
              <a:buFont typeface="Arial" panose="020B0604020202020204" pitchFamily="34" charset="0"/>
              <a:buChar char="•"/>
            </a:pPr>
            <a:r>
              <a:rPr lang="tr-TR" dirty="0">
                <a:solidFill>
                  <a:srgbClr val="D40000"/>
                </a:solidFill>
              </a:rPr>
              <a:t>Özel Yetenek Sınavı ile öğrenci kabul eden yükseköğretim programlarına TYT puanı ile başvurulabilecektir. Bu programlara başvurabilmek için </a:t>
            </a:r>
            <a:r>
              <a:rPr lang="tr-TR" b="1" dirty="0" smtClean="0">
                <a:solidFill>
                  <a:srgbClr val="D40000"/>
                </a:solidFill>
              </a:rPr>
              <a:t>TYT puanının 150 </a:t>
            </a:r>
            <a:r>
              <a:rPr lang="tr-TR" b="1" dirty="0">
                <a:solidFill>
                  <a:srgbClr val="D40000"/>
                </a:solidFill>
              </a:rPr>
              <a:t>ve üzeri </a:t>
            </a:r>
            <a:r>
              <a:rPr lang="tr-TR" b="1" dirty="0" smtClean="0">
                <a:solidFill>
                  <a:srgbClr val="D40000"/>
                </a:solidFill>
              </a:rPr>
              <a:t>(engelli adaylar için 100 ve üzeri) </a:t>
            </a:r>
            <a:r>
              <a:rPr lang="tr-TR" dirty="0" smtClean="0">
                <a:solidFill>
                  <a:srgbClr val="D40000"/>
                </a:solidFill>
              </a:rPr>
              <a:t>olması </a:t>
            </a:r>
            <a:r>
              <a:rPr lang="tr-TR" dirty="0">
                <a:solidFill>
                  <a:srgbClr val="D40000"/>
                </a:solidFill>
              </a:rPr>
              <a:t>gerekmektedir. </a:t>
            </a:r>
          </a:p>
        </p:txBody>
      </p:sp>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l="40258" t="77654" r="39434" b="2038"/>
          <a:stretch/>
        </p:blipFill>
        <p:spPr>
          <a:xfrm>
            <a:off x="8360407" y="4767428"/>
            <a:ext cx="1392702" cy="1392701"/>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59525" r="79104" b="21808"/>
          <a:stretch/>
        </p:blipFill>
        <p:spPr>
          <a:xfrm>
            <a:off x="8324036" y="822005"/>
            <a:ext cx="1433048" cy="1280160"/>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t="21454" r="79466" b="60084"/>
          <a:stretch/>
        </p:blipFill>
        <p:spPr>
          <a:xfrm>
            <a:off x="8360407" y="2801750"/>
            <a:ext cx="1408213" cy="1266093"/>
          </a:xfrm>
          <a:prstGeom prst="rect">
            <a:avLst/>
          </a:prstGeom>
        </p:spPr>
      </p:pic>
      <p:sp>
        <p:nvSpPr>
          <p:cNvPr id="11" name="Dikdörtgen 10"/>
          <p:cNvSpPr/>
          <p:nvPr/>
        </p:nvSpPr>
        <p:spPr>
          <a:xfrm>
            <a:off x="2868036" y="243986"/>
            <a:ext cx="5282251" cy="2585323"/>
          </a:xfrm>
          <a:prstGeom prst="rect">
            <a:avLst/>
          </a:prstGeom>
        </p:spPr>
        <p:txBody>
          <a:bodyPr wrap="square">
            <a:spAutoFit/>
          </a:bodyPr>
          <a:lstStyle/>
          <a:p>
            <a:pPr marL="285750" indent="-285750" algn="just">
              <a:buFont typeface="Arial" panose="020B0604020202020204" pitchFamily="34" charset="0"/>
              <a:buChar char="•"/>
            </a:pPr>
            <a:r>
              <a:rPr lang="tr-TR" dirty="0"/>
              <a:t>Tıp, Hukuk, Mühendislik, Mimarlık, Öğretmenlik Programlarına yerleştirme için başarı sıralaması şartı devam edecektir</a:t>
            </a:r>
            <a:r>
              <a:rPr lang="tr-TR" dirty="0" smtClean="0"/>
              <a:t>.</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solidFill>
                  <a:srgbClr val="D40000"/>
                </a:solidFill>
              </a:rPr>
              <a:t>YGS-LYS sisteminde olduğu gibi bu yıl da puanlar 100-500 puan aralığında hesaplanacaktır. Adayların bu puanlarına Ortaöğretim Başarı Puanı (OBP) geçen sene olduğu şekilde hesaplanarak eklenecektir. </a:t>
            </a:r>
          </a:p>
        </p:txBody>
      </p:sp>
      <p:sp>
        <p:nvSpPr>
          <p:cNvPr id="2" name="Dikdörtgen 1"/>
          <p:cNvSpPr/>
          <p:nvPr/>
        </p:nvSpPr>
        <p:spPr>
          <a:xfrm>
            <a:off x="301775" y="5968630"/>
            <a:ext cx="7848512" cy="646331"/>
          </a:xfrm>
          <a:prstGeom prst="rect">
            <a:avLst/>
          </a:prstGeom>
        </p:spPr>
        <p:txBody>
          <a:bodyPr wrap="square">
            <a:spAutoFit/>
          </a:bodyPr>
          <a:lstStyle/>
          <a:p>
            <a:pPr marL="285750" indent="-285750" algn="just">
              <a:buFont typeface="Arial" panose="020B0604020202020204" pitchFamily="34" charset="0"/>
              <a:buChar char="•"/>
            </a:pPr>
            <a:r>
              <a:rPr lang="tr-TR" dirty="0"/>
              <a:t>Özel Yetenek Sınavı ile öğrenci kabul eden </a:t>
            </a:r>
            <a:r>
              <a:rPr lang="tr-TR" dirty="0" smtClean="0"/>
              <a:t>öğretmenlik </a:t>
            </a:r>
            <a:r>
              <a:rPr lang="tr-TR" dirty="0"/>
              <a:t>programlarına TYT </a:t>
            </a:r>
            <a:r>
              <a:rPr lang="tr-TR" dirty="0" smtClean="0"/>
              <a:t>sıralamasında 240 bin barajı getirilmiştir. </a:t>
            </a:r>
            <a:endParaRPr lang="tr-TR" dirty="0"/>
          </a:p>
        </p:txBody>
      </p:sp>
    </p:spTree>
    <p:extLst>
      <p:ext uri="{BB962C8B-B14F-4D97-AF65-F5344CB8AC3E}">
        <p14:creationId xmlns:p14="http://schemas.microsoft.com/office/powerpoint/2010/main" val="2581473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00502" y="1896309"/>
            <a:ext cx="9114997" cy="4247317"/>
          </a:xfrm>
          <a:prstGeom prst="rect">
            <a:avLst/>
          </a:prstGeom>
        </p:spPr>
        <p:txBody>
          <a:bodyPr wrap="square">
            <a:spAutoFit/>
          </a:bodyPr>
          <a:lstStyle/>
          <a:p>
            <a:pPr>
              <a:lnSpc>
                <a:spcPct val="150000"/>
              </a:lnSpc>
            </a:pPr>
            <a:r>
              <a:rPr lang="tr-TR" b="1" dirty="0">
                <a:latin typeface="TimesNewRoman"/>
              </a:rPr>
              <a:t>Sınav evrakı dağıtıldıktan sonra adayların;</a:t>
            </a:r>
          </a:p>
          <a:p>
            <a:pPr>
              <a:lnSpc>
                <a:spcPct val="150000"/>
              </a:lnSpc>
            </a:pPr>
            <a:r>
              <a:rPr lang="tr-TR" dirty="0" err="1">
                <a:solidFill>
                  <a:srgbClr val="7030A0"/>
                </a:solidFill>
                <a:latin typeface="TimesNewRoman"/>
              </a:rPr>
              <a:t>TYT’de</a:t>
            </a:r>
            <a:r>
              <a:rPr lang="tr-TR" dirty="0">
                <a:latin typeface="TimesNewRoman"/>
              </a:rPr>
              <a:t> sınav süresinin </a:t>
            </a:r>
            <a:r>
              <a:rPr lang="tr-TR" dirty="0">
                <a:solidFill>
                  <a:srgbClr val="7030A0"/>
                </a:solidFill>
                <a:latin typeface="TimesNewRoman"/>
              </a:rPr>
              <a:t>ilk 100 dakikası</a:t>
            </a:r>
            <a:r>
              <a:rPr lang="tr-TR" dirty="0">
                <a:latin typeface="TimesNewRoman"/>
              </a:rPr>
              <a:t>,</a:t>
            </a:r>
          </a:p>
          <a:p>
            <a:pPr>
              <a:lnSpc>
                <a:spcPct val="150000"/>
              </a:lnSpc>
            </a:pPr>
            <a:r>
              <a:rPr lang="tr-TR" dirty="0" err="1">
                <a:solidFill>
                  <a:schemeClr val="accent6">
                    <a:lumMod val="50000"/>
                  </a:schemeClr>
                </a:solidFill>
                <a:latin typeface="TimesNewRoman"/>
              </a:rPr>
              <a:t>AYT’de</a:t>
            </a:r>
            <a:r>
              <a:rPr lang="tr-TR" dirty="0">
                <a:latin typeface="TimesNewRoman"/>
              </a:rPr>
              <a:t> sınav süresinin </a:t>
            </a:r>
            <a:r>
              <a:rPr lang="tr-TR" dirty="0">
                <a:solidFill>
                  <a:schemeClr val="accent6">
                    <a:lumMod val="50000"/>
                  </a:schemeClr>
                </a:solidFill>
                <a:latin typeface="TimesNewRoman"/>
              </a:rPr>
              <a:t>ilk 135 dakikası</a:t>
            </a:r>
            <a:r>
              <a:rPr lang="tr-TR" dirty="0">
                <a:latin typeface="TimesNewRoman"/>
              </a:rPr>
              <a:t>,</a:t>
            </a:r>
          </a:p>
          <a:p>
            <a:pPr>
              <a:lnSpc>
                <a:spcPct val="150000"/>
              </a:lnSpc>
            </a:pPr>
            <a:r>
              <a:rPr lang="tr-TR" dirty="0" err="1">
                <a:solidFill>
                  <a:schemeClr val="accent2">
                    <a:lumMod val="50000"/>
                  </a:schemeClr>
                </a:solidFill>
                <a:latin typeface="TimesNewRoman"/>
              </a:rPr>
              <a:t>YDT’de</a:t>
            </a:r>
            <a:r>
              <a:rPr lang="tr-TR" dirty="0">
                <a:latin typeface="TimesNewRoman"/>
              </a:rPr>
              <a:t> sınav süresinin </a:t>
            </a:r>
            <a:r>
              <a:rPr lang="tr-TR" dirty="0">
                <a:solidFill>
                  <a:schemeClr val="accent2">
                    <a:lumMod val="50000"/>
                  </a:schemeClr>
                </a:solidFill>
                <a:latin typeface="TimesNewRoman"/>
              </a:rPr>
              <a:t>ilk 90 dakikası</a:t>
            </a:r>
          </a:p>
          <a:p>
            <a:pPr>
              <a:lnSpc>
                <a:spcPct val="150000"/>
              </a:lnSpc>
            </a:pPr>
            <a:r>
              <a:rPr lang="tr-TR" dirty="0">
                <a:latin typeface="TimesNewRoman"/>
              </a:rPr>
              <a:t>tamamlanmadan ve </a:t>
            </a:r>
            <a:r>
              <a:rPr lang="tr-TR" dirty="0">
                <a:solidFill>
                  <a:srgbClr val="C00000"/>
                </a:solidFill>
                <a:latin typeface="TimesNewRoman"/>
              </a:rPr>
              <a:t>sınavın son 15 dakikası </a:t>
            </a:r>
            <a:r>
              <a:rPr lang="tr-TR" dirty="0">
                <a:latin typeface="TimesNewRoman"/>
              </a:rPr>
              <a:t>içinde </a:t>
            </a:r>
            <a:r>
              <a:rPr lang="tr-TR" dirty="0">
                <a:solidFill>
                  <a:srgbClr val="C00000"/>
                </a:solidFill>
                <a:latin typeface="TimesNewRoman"/>
              </a:rPr>
              <a:t>sınav salonunu terk etmeleri</a:t>
            </a:r>
            <a:r>
              <a:rPr lang="tr-TR" dirty="0">
                <a:latin typeface="TimesNewRoman"/>
              </a:rPr>
              <a:t>, sınav sırasında kısa bir süre için bile </a:t>
            </a:r>
            <a:r>
              <a:rPr lang="tr-TR" dirty="0" smtClean="0">
                <a:latin typeface="TimesNewRoman"/>
              </a:rPr>
              <a:t>olsa (tuvalete </a:t>
            </a:r>
            <a:r>
              <a:rPr lang="tr-TR" dirty="0">
                <a:latin typeface="TimesNewRoman"/>
              </a:rPr>
              <a:t>gitmek dâhil) sınav salonundan çıkmaları </a:t>
            </a:r>
            <a:r>
              <a:rPr lang="tr-TR" dirty="0">
                <a:solidFill>
                  <a:srgbClr val="C00000"/>
                </a:solidFill>
                <a:latin typeface="TimesNewRoman"/>
              </a:rPr>
              <a:t>yasaktır.</a:t>
            </a:r>
            <a:r>
              <a:rPr lang="tr-TR" dirty="0">
                <a:latin typeface="TimesNewRoman"/>
              </a:rPr>
              <a:t> Bu durumdaki adaylara kesinlikle izin verilmeyecektir. </a:t>
            </a:r>
            <a:r>
              <a:rPr lang="tr-TR" dirty="0" smtClean="0">
                <a:latin typeface="TimesNewRoman"/>
              </a:rPr>
              <a:t>Sınav evrakı </a:t>
            </a:r>
            <a:r>
              <a:rPr lang="tr-TR" dirty="0">
                <a:latin typeface="TimesNewRoman"/>
              </a:rPr>
              <a:t>dağıtıldıktan sonra sınav salonundan her ne sebeple olursa olsun çıkan aday tekrar sınav salonuna alınmayacak </a:t>
            </a:r>
            <a:r>
              <a:rPr lang="tr-TR" dirty="0" smtClean="0">
                <a:latin typeface="TimesNewRoman"/>
              </a:rPr>
              <a:t>ve yukarıda </a:t>
            </a:r>
            <a:r>
              <a:rPr lang="tr-TR" dirty="0">
                <a:latin typeface="TimesNewRoman"/>
              </a:rPr>
              <a:t>belirtilen süreler tamamlanıncaya kadar sınav binasında bekletilecektir.</a:t>
            </a:r>
            <a:endParaRPr lang="tr-TR" dirty="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t="17512" r="50540" b="50846"/>
          <a:stretch/>
        </p:blipFill>
        <p:spPr>
          <a:xfrm>
            <a:off x="56597" y="136477"/>
            <a:ext cx="2754842" cy="2169995"/>
          </a:xfrm>
          <a:prstGeom prst="rect">
            <a:avLst/>
          </a:prstGeom>
        </p:spPr>
      </p:pic>
      <p:sp>
        <p:nvSpPr>
          <p:cNvPr id="6" name="Metin kutusu 5"/>
          <p:cNvSpPr txBox="1"/>
          <p:nvPr/>
        </p:nvSpPr>
        <p:spPr>
          <a:xfrm>
            <a:off x="600502" y="903252"/>
            <a:ext cx="1861215" cy="400110"/>
          </a:xfrm>
          <a:prstGeom prst="rect">
            <a:avLst/>
          </a:prstGeom>
          <a:noFill/>
        </p:spPr>
        <p:txBody>
          <a:bodyPr wrap="none" rtlCol="0">
            <a:spAutoFit/>
          </a:bodyPr>
          <a:lstStyle/>
          <a:p>
            <a:r>
              <a:rPr lang="tr-TR" sz="2000" b="1" dirty="0" smtClean="0"/>
              <a:t>GENEL BİLGİLER</a:t>
            </a:r>
            <a:endParaRPr lang="tr-TR" sz="2000" b="1" dirty="0"/>
          </a:p>
        </p:txBody>
      </p:sp>
    </p:spTree>
    <p:extLst>
      <p:ext uri="{BB962C8B-B14F-4D97-AF65-F5344CB8AC3E}">
        <p14:creationId xmlns:p14="http://schemas.microsoft.com/office/powerpoint/2010/main" val="3977952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69594"/>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2470703334"/>
              </p:ext>
            </p:extLst>
          </p:nvPr>
        </p:nvGraphicFramePr>
        <p:xfrm>
          <a:off x="927904" y="1729597"/>
          <a:ext cx="8350251" cy="4186452"/>
        </p:xfrm>
        <a:graphic>
          <a:graphicData uri="http://schemas.openxmlformats.org/drawingml/2006/table">
            <a:tbl>
              <a:tblPr firstRow="1" bandRow="1">
                <a:tableStyleId>{5C22544A-7EE6-4342-B048-85BDC9FD1C3A}</a:tableStyleId>
              </a:tblPr>
              <a:tblGrid>
                <a:gridCol w="2783417"/>
                <a:gridCol w="2783417"/>
                <a:gridCol w="2783417"/>
              </a:tblGrid>
              <a:tr h="697742">
                <a:tc>
                  <a:txBody>
                    <a:bodyPr/>
                    <a:lstStyle/>
                    <a:p>
                      <a:pPr algn="ctr"/>
                      <a:r>
                        <a:rPr lang="tr-TR" dirty="0" smtClean="0"/>
                        <a:t>Program</a:t>
                      </a:r>
                      <a:r>
                        <a:rPr lang="tr-TR" baseline="0" dirty="0" smtClean="0"/>
                        <a:t> Türü</a:t>
                      </a:r>
                      <a:endParaRPr lang="tr-TR" dirty="0"/>
                    </a:p>
                  </a:txBody>
                  <a:tcPr anchor="ctr">
                    <a:solidFill>
                      <a:srgbClr val="ED7D6A"/>
                    </a:solidFill>
                  </a:tcPr>
                </a:tc>
                <a:tc>
                  <a:txBody>
                    <a:bodyPr/>
                    <a:lstStyle/>
                    <a:p>
                      <a:pPr algn="ctr"/>
                      <a:r>
                        <a:rPr lang="tr-TR" dirty="0" smtClean="0"/>
                        <a:t>İlgili Puan Türü</a:t>
                      </a:r>
                      <a:endParaRPr lang="tr-TR" dirty="0"/>
                    </a:p>
                  </a:txBody>
                  <a:tcPr anchor="ctr">
                    <a:solidFill>
                      <a:srgbClr val="ED7D6A"/>
                    </a:solidFill>
                  </a:tcPr>
                </a:tc>
                <a:tc>
                  <a:txBody>
                    <a:bodyPr/>
                    <a:lstStyle/>
                    <a:p>
                      <a:pPr algn="ctr"/>
                      <a:r>
                        <a:rPr lang="tr-TR" dirty="0" smtClean="0"/>
                        <a:t>Başarı Sırası</a:t>
                      </a:r>
                      <a:endParaRPr lang="tr-TR" dirty="0"/>
                    </a:p>
                  </a:txBody>
                  <a:tcPr anchor="ctr">
                    <a:solidFill>
                      <a:srgbClr val="ED7D6A"/>
                    </a:solidFill>
                  </a:tcPr>
                </a:tc>
              </a:tr>
              <a:tr h="697742">
                <a:tc>
                  <a:txBody>
                    <a:bodyPr/>
                    <a:lstStyle/>
                    <a:p>
                      <a:r>
                        <a:rPr lang="tr-TR" b="1" dirty="0" smtClean="0"/>
                        <a:t>Tıp</a:t>
                      </a:r>
                      <a:endParaRPr lang="tr-TR" b="1" dirty="0"/>
                    </a:p>
                  </a:txBody>
                  <a:tcPr anchor="ctr">
                    <a:solidFill>
                      <a:schemeClr val="bg1">
                        <a:lumMod val="95000"/>
                      </a:schemeClr>
                    </a:solidFill>
                  </a:tcPr>
                </a:tc>
                <a:tc>
                  <a:txBody>
                    <a:bodyPr/>
                    <a:lstStyle/>
                    <a:p>
                      <a:pPr algn="l"/>
                      <a:r>
                        <a:rPr lang="tr-TR" dirty="0" smtClean="0"/>
                        <a:t>Sayısal</a:t>
                      </a:r>
                      <a:endParaRPr lang="tr-TR" dirty="0"/>
                    </a:p>
                  </a:txBody>
                  <a:tcPr anchor="ctr">
                    <a:solidFill>
                      <a:schemeClr val="bg1">
                        <a:lumMod val="95000"/>
                      </a:schemeClr>
                    </a:solidFill>
                  </a:tcPr>
                </a:tc>
                <a:tc>
                  <a:txBody>
                    <a:bodyPr/>
                    <a:lstStyle/>
                    <a:p>
                      <a:r>
                        <a:rPr lang="tr-TR" dirty="0" smtClean="0"/>
                        <a:t>En Düşük 40 bininci </a:t>
                      </a:r>
                      <a:r>
                        <a:rPr lang="tr-TR" b="1" dirty="0" smtClean="0"/>
                        <a:t>(40.000)</a:t>
                      </a:r>
                      <a:endParaRPr lang="tr-TR" b="1" dirty="0"/>
                    </a:p>
                  </a:txBody>
                  <a:tcPr anchor="ctr">
                    <a:solidFill>
                      <a:schemeClr val="bg1">
                        <a:lumMod val="95000"/>
                      </a:schemeClr>
                    </a:solidFill>
                  </a:tcPr>
                </a:tc>
              </a:tr>
              <a:tr h="697742">
                <a:tc>
                  <a:txBody>
                    <a:bodyPr/>
                    <a:lstStyle/>
                    <a:p>
                      <a:r>
                        <a:rPr lang="tr-TR" b="1" dirty="0" smtClean="0"/>
                        <a:t>Hukuk</a:t>
                      </a:r>
                      <a:endParaRPr lang="tr-TR" b="1" dirty="0"/>
                    </a:p>
                  </a:txBody>
                  <a:tcPr anchor="ctr">
                    <a:solidFill>
                      <a:schemeClr val="bg1">
                        <a:lumMod val="95000"/>
                      </a:schemeClr>
                    </a:solidFill>
                  </a:tcPr>
                </a:tc>
                <a:tc>
                  <a:txBody>
                    <a:bodyPr/>
                    <a:lstStyle/>
                    <a:p>
                      <a:pPr algn="l"/>
                      <a:r>
                        <a:rPr lang="tr-TR" dirty="0" smtClean="0"/>
                        <a:t>Eşit Ağırlık</a:t>
                      </a:r>
                      <a:endParaRPr lang="tr-TR" dirty="0"/>
                    </a:p>
                  </a:txBody>
                  <a:tcPr anchor="ctr">
                    <a:solidFill>
                      <a:schemeClr val="bg1">
                        <a:lumMod val="95000"/>
                      </a:schemeClr>
                    </a:solidFill>
                  </a:tcPr>
                </a:tc>
                <a:tc>
                  <a:txBody>
                    <a:bodyPr/>
                    <a:lstStyle/>
                    <a:p>
                      <a:r>
                        <a:rPr lang="tr-TR" dirty="0" smtClean="0"/>
                        <a:t>En Düşük 150 bininci</a:t>
                      </a:r>
                      <a:r>
                        <a:rPr lang="tr-TR" baseline="0" dirty="0" smtClean="0"/>
                        <a:t> </a:t>
                      </a:r>
                      <a:r>
                        <a:rPr lang="tr-TR" b="1" baseline="0" dirty="0" smtClean="0"/>
                        <a:t>(150.000)</a:t>
                      </a:r>
                      <a:endParaRPr lang="tr-TR" b="1" dirty="0"/>
                    </a:p>
                  </a:txBody>
                  <a:tcPr anchor="ctr">
                    <a:solidFill>
                      <a:schemeClr val="bg1">
                        <a:lumMod val="95000"/>
                      </a:schemeClr>
                    </a:solidFill>
                  </a:tcPr>
                </a:tc>
              </a:tr>
              <a:tr h="697742">
                <a:tc>
                  <a:txBody>
                    <a:bodyPr/>
                    <a:lstStyle/>
                    <a:p>
                      <a:r>
                        <a:rPr lang="tr-TR" b="1" dirty="0" smtClean="0"/>
                        <a:t>Mühendislik</a:t>
                      </a:r>
                      <a:endParaRPr lang="tr-TR" b="1" dirty="0"/>
                    </a:p>
                  </a:txBody>
                  <a:tcPr anchor="ctr">
                    <a:solidFill>
                      <a:schemeClr val="bg1">
                        <a:lumMod val="95000"/>
                      </a:schemeClr>
                    </a:solidFill>
                  </a:tcPr>
                </a:tc>
                <a:tc>
                  <a:txBody>
                    <a:bodyPr/>
                    <a:lstStyle/>
                    <a:p>
                      <a:pPr algn="l"/>
                      <a:r>
                        <a:rPr lang="tr-TR" dirty="0" smtClean="0"/>
                        <a:t>Sayısal</a:t>
                      </a:r>
                      <a:endParaRPr lang="tr-TR" dirty="0"/>
                    </a:p>
                  </a:txBody>
                  <a:tcPr anchor="ctr">
                    <a:solidFill>
                      <a:schemeClr val="bg1">
                        <a:lumMod val="95000"/>
                      </a:schemeClr>
                    </a:solidFill>
                  </a:tcPr>
                </a:tc>
                <a:tc>
                  <a:txBody>
                    <a:bodyPr/>
                    <a:lstStyle/>
                    <a:p>
                      <a:r>
                        <a:rPr lang="tr-TR" dirty="0" smtClean="0"/>
                        <a:t>En Düşük 240 bininci </a:t>
                      </a:r>
                      <a:r>
                        <a:rPr lang="tr-TR" b="1" dirty="0" smtClean="0"/>
                        <a:t>(240.000)</a:t>
                      </a:r>
                      <a:endParaRPr lang="tr-TR" b="1" dirty="0"/>
                    </a:p>
                  </a:txBody>
                  <a:tcPr anchor="ctr">
                    <a:solidFill>
                      <a:schemeClr val="bg1">
                        <a:lumMod val="95000"/>
                      </a:schemeClr>
                    </a:solidFill>
                  </a:tcPr>
                </a:tc>
              </a:tr>
              <a:tr h="697742">
                <a:tc>
                  <a:txBody>
                    <a:bodyPr/>
                    <a:lstStyle/>
                    <a:p>
                      <a:r>
                        <a:rPr lang="tr-TR" b="1" dirty="0" smtClean="0"/>
                        <a:t>Mimarlık</a:t>
                      </a:r>
                      <a:endParaRPr lang="tr-TR" b="1" dirty="0"/>
                    </a:p>
                  </a:txBody>
                  <a:tcPr anchor="ctr">
                    <a:solidFill>
                      <a:schemeClr val="bg1">
                        <a:lumMod val="95000"/>
                      </a:schemeClr>
                    </a:solidFill>
                  </a:tcPr>
                </a:tc>
                <a:tc>
                  <a:txBody>
                    <a:bodyPr/>
                    <a:lstStyle/>
                    <a:p>
                      <a:pPr algn="l"/>
                      <a:r>
                        <a:rPr lang="tr-TR" dirty="0" smtClean="0"/>
                        <a:t>Sayısal</a:t>
                      </a:r>
                      <a:endParaRPr lang="tr-TR" dirty="0"/>
                    </a:p>
                  </a:txBody>
                  <a:tcPr anchor="ctr">
                    <a:solidFill>
                      <a:schemeClr val="bg1">
                        <a:lumMod val="95000"/>
                      </a:schemeClr>
                    </a:solidFill>
                  </a:tcPr>
                </a:tc>
                <a:tc>
                  <a:txBody>
                    <a:bodyPr/>
                    <a:lstStyle/>
                    <a:p>
                      <a:r>
                        <a:rPr lang="tr-TR" dirty="0" smtClean="0"/>
                        <a:t>En Düşük 200 bininci </a:t>
                      </a:r>
                      <a:r>
                        <a:rPr lang="tr-TR" b="1" dirty="0" smtClean="0"/>
                        <a:t>(200.000)</a:t>
                      </a:r>
                      <a:endParaRPr lang="tr-TR" b="1" dirty="0"/>
                    </a:p>
                  </a:txBody>
                  <a:tcPr anchor="ctr">
                    <a:solidFill>
                      <a:schemeClr val="bg1">
                        <a:lumMod val="95000"/>
                      </a:schemeClr>
                    </a:solidFill>
                  </a:tcPr>
                </a:tc>
              </a:tr>
              <a:tr h="697742">
                <a:tc>
                  <a:txBody>
                    <a:bodyPr/>
                    <a:lstStyle/>
                    <a:p>
                      <a:r>
                        <a:rPr lang="tr-TR" b="1" dirty="0" smtClean="0"/>
                        <a:t>Öğretmenlik</a:t>
                      </a:r>
                      <a:endParaRPr lang="tr-TR" b="1" dirty="0"/>
                    </a:p>
                  </a:txBody>
                  <a:tcPr anchor="ctr">
                    <a:solidFill>
                      <a:schemeClr val="bg1">
                        <a:lumMod val="95000"/>
                      </a:schemeClr>
                    </a:solidFill>
                  </a:tcPr>
                </a:tc>
                <a:tc>
                  <a:txBody>
                    <a:bodyPr/>
                    <a:lstStyle/>
                    <a:p>
                      <a:pPr algn="l"/>
                      <a:r>
                        <a:rPr lang="tr-TR" dirty="0" smtClean="0"/>
                        <a:t>İlgili Puan Türü (Programa göre farklılık gösterir)</a:t>
                      </a:r>
                      <a:endParaRPr lang="tr-TR" dirty="0"/>
                    </a:p>
                  </a:txBody>
                  <a:tcPr anchor="ctr">
                    <a:solidFill>
                      <a:schemeClr val="bg1">
                        <a:lumMod val="95000"/>
                      </a:schemeClr>
                    </a:solidFill>
                  </a:tcPr>
                </a:tc>
                <a:tc>
                  <a:txBody>
                    <a:bodyPr/>
                    <a:lstStyle/>
                    <a:p>
                      <a:r>
                        <a:rPr lang="tr-TR" dirty="0" smtClean="0"/>
                        <a:t>En Düşük 240 bininci </a:t>
                      </a:r>
                      <a:r>
                        <a:rPr lang="tr-TR" b="1" dirty="0" smtClean="0"/>
                        <a:t>(240.000)</a:t>
                      </a:r>
                      <a:endParaRPr lang="tr-TR" b="1" dirty="0"/>
                    </a:p>
                  </a:txBody>
                  <a:tcPr anchor="ctr">
                    <a:solidFill>
                      <a:schemeClr val="bg1">
                        <a:lumMod val="95000"/>
                      </a:schemeClr>
                    </a:solidFill>
                  </a:tcPr>
                </a:tc>
              </a:tr>
            </a:tbl>
          </a:graphicData>
        </a:graphic>
      </p:graphicFrame>
      <p:sp>
        <p:nvSpPr>
          <p:cNvPr id="8" name="Dikdörtgen 7"/>
          <p:cNvSpPr/>
          <p:nvPr/>
        </p:nvSpPr>
        <p:spPr>
          <a:xfrm>
            <a:off x="275514" y="6155026"/>
            <a:ext cx="9354971" cy="584775"/>
          </a:xfrm>
          <a:prstGeom prst="rect">
            <a:avLst/>
          </a:prstGeom>
        </p:spPr>
        <p:txBody>
          <a:bodyPr wrap="square">
            <a:spAutoFit/>
          </a:bodyPr>
          <a:lstStyle/>
          <a:p>
            <a:pPr algn="just"/>
            <a:r>
              <a:rPr lang="tr-TR" sz="1600" b="1" dirty="0" smtClean="0">
                <a:solidFill>
                  <a:srgbClr val="000000"/>
                </a:solidFill>
                <a:latin typeface="Times New Roman" panose="02020603050405020304" pitchFamily="18" charset="0"/>
              </a:rPr>
              <a:t>**Vakıf </a:t>
            </a:r>
            <a:r>
              <a:rPr lang="tr-TR" sz="1600" b="1" dirty="0">
                <a:solidFill>
                  <a:srgbClr val="000000"/>
                </a:solidFill>
                <a:latin typeface="Times New Roman" panose="02020603050405020304" pitchFamily="18" charset="0"/>
              </a:rPr>
              <a:t>Yükseköğretim Kurumları, ilgili programlar için belirlenen asgari başarı sırası şartının daha üzerinde bir başarı sırası şartı belirleyebilecektir. </a:t>
            </a:r>
            <a:endParaRPr lang="tr-TR" sz="1600" b="1" dirty="0"/>
          </a:p>
        </p:txBody>
      </p:sp>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l="49638" t="16221" b="51541"/>
          <a:stretch/>
        </p:blipFill>
        <p:spPr>
          <a:xfrm>
            <a:off x="0" y="-172432"/>
            <a:ext cx="2441716" cy="2210937"/>
          </a:xfrm>
          <a:prstGeom prst="rect">
            <a:avLst/>
          </a:prstGeom>
        </p:spPr>
      </p:pic>
      <p:sp>
        <p:nvSpPr>
          <p:cNvPr id="10" name="Metin kutusu 9"/>
          <p:cNvSpPr txBox="1"/>
          <p:nvPr/>
        </p:nvSpPr>
        <p:spPr>
          <a:xfrm>
            <a:off x="572589" y="503892"/>
            <a:ext cx="1296537" cy="830997"/>
          </a:xfrm>
          <a:prstGeom prst="rect">
            <a:avLst/>
          </a:prstGeom>
          <a:noFill/>
        </p:spPr>
        <p:txBody>
          <a:bodyPr wrap="square" rtlCol="0">
            <a:spAutoFit/>
          </a:bodyPr>
          <a:lstStyle/>
          <a:p>
            <a:pPr algn="ctr"/>
            <a:r>
              <a:rPr lang="tr-TR" sz="1600" b="1" dirty="0" smtClean="0">
                <a:solidFill>
                  <a:schemeClr val="bg1"/>
                </a:solidFill>
              </a:rPr>
              <a:t>BAŞARI SIRALAMASI ŞARTI</a:t>
            </a:r>
            <a:endParaRPr lang="tr-TR" sz="1600" b="1" dirty="0">
              <a:solidFill>
                <a:schemeClr val="bg1"/>
              </a:solidFill>
            </a:endParaRPr>
          </a:p>
        </p:txBody>
      </p:sp>
    </p:spTree>
    <p:extLst>
      <p:ext uri="{BB962C8B-B14F-4D97-AF65-F5344CB8AC3E}">
        <p14:creationId xmlns:p14="http://schemas.microsoft.com/office/powerpoint/2010/main" val="736086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50982" t="50416" b="20417"/>
          <a:stretch/>
        </p:blipFill>
        <p:spPr>
          <a:xfrm>
            <a:off x="242888" y="185736"/>
            <a:ext cx="2376525" cy="2000251"/>
          </a:xfrm>
          <a:prstGeom prst="rect">
            <a:avLst/>
          </a:prstGeom>
        </p:spPr>
      </p:pic>
      <p:sp>
        <p:nvSpPr>
          <p:cNvPr id="5" name="Metin kutusu 4"/>
          <p:cNvSpPr txBox="1"/>
          <p:nvPr/>
        </p:nvSpPr>
        <p:spPr>
          <a:xfrm>
            <a:off x="885968" y="831918"/>
            <a:ext cx="1090363" cy="707886"/>
          </a:xfrm>
          <a:prstGeom prst="rect">
            <a:avLst/>
          </a:prstGeom>
          <a:noFill/>
        </p:spPr>
        <p:txBody>
          <a:bodyPr wrap="none" rtlCol="0">
            <a:spAutoFit/>
          </a:bodyPr>
          <a:lstStyle/>
          <a:p>
            <a:r>
              <a:rPr lang="tr-TR" sz="4000" b="1" dirty="0" smtClean="0">
                <a:solidFill>
                  <a:schemeClr val="accent6">
                    <a:lumMod val="50000"/>
                  </a:schemeClr>
                </a:solidFill>
              </a:rPr>
              <a:t>OBP</a:t>
            </a:r>
            <a:endParaRPr lang="tr-TR" sz="4000" b="1" dirty="0">
              <a:solidFill>
                <a:schemeClr val="accent6">
                  <a:lumMod val="50000"/>
                </a:schemeClr>
              </a:solidFill>
            </a:endParaRPr>
          </a:p>
        </p:txBody>
      </p:sp>
      <p:sp>
        <p:nvSpPr>
          <p:cNvPr id="6" name="Dikdörtgen 5"/>
          <p:cNvSpPr/>
          <p:nvPr/>
        </p:nvSpPr>
        <p:spPr>
          <a:xfrm>
            <a:off x="242889" y="2660719"/>
            <a:ext cx="9372599" cy="1608389"/>
          </a:xfrm>
          <a:prstGeom prst="rect">
            <a:avLst/>
          </a:prstGeom>
        </p:spPr>
        <p:txBody>
          <a:bodyPr wrap="square">
            <a:spAutoFit/>
          </a:bodyPr>
          <a:lstStyle/>
          <a:p>
            <a:pPr algn="just">
              <a:lnSpc>
                <a:spcPct val="125000"/>
              </a:lnSpc>
            </a:pPr>
            <a:r>
              <a:rPr lang="tr-TR" sz="1600" dirty="0" smtClean="0"/>
              <a:t>Ortaöğretim </a:t>
            </a:r>
            <a:r>
              <a:rPr lang="tr-TR" sz="1600" dirty="0"/>
              <a:t>bitirme notları en küçüğü 250, en büyüğü 500 olmak üzere ortaöğretim başarı puanına dönüştürülecektir. Ortaöğretimde alınan 100 üzerinden diploma notu, 5 ile çarpılarak Ortaöğretim Başarı Puanına (OBP) dönüştürülecektir. Böylece, 50 olan en düşük diploma notu için OBP 250 olacak, en yüksek 100 olan diploma notu için de OBP 500 olacaktır. Diploma notu bildirilmeyen adayların diploma notu ile 50’nin altında olan diploma notları, 50 olarak değerlendirmeye alınacaktır. </a:t>
            </a:r>
          </a:p>
        </p:txBody>
      </p:sp>
      <p:sp>
        <p:nvSpPr>
          <p:cNvPr id="7" name="Dikdörtgen 6"/>
          <p:cNvSpPr/>
          <p:nvPr/>
        </p:nvSpPr>
        <p:spPr>
          <a:xfrm>
            <a:off x="2819581" y="1001195"/>
            <a:ext cx="6326475" cy="369332"/>
          </a:xfrm>
          <a:prstGeom prst="rect">
            <a:avLst/>
          </a:prstGeom>
        </p:spPr>
        <p:txBody>
          <a:bodyPr wrap="none">
            <a:spAutoFit/>
          </a:bodyPr>
          <a:lstStyle/>
          <a:p>
            <a:r>
              <a:rPr lang="tr-TR" b="1" dirty="0" smtClean="0"/>
              <a:t>ORTAÖĞRETİM BAŞARI PUANI (OBP) </a:t>
            </a:r>
            <a:r>
              <a:rPr lang="tr-TR" b="1" dirty="0"/>
              <a:t>NASIL HESAPLANACAKTIR? </a:t>
            </a:r>
          </a:p>
        </p:txBody>
      </p:sp>
      <p:sp>
        <p:nvSpPr>
          <p:cNvPr id="8" name="Dikdörtgen 7"/>
          <p:cNvSpPr/>
          <p:nvPr/>
        </p:nvSpPr>
        <p:spPr>
          <a:xfrm>
            <a:off x="242889" y="4743840"/>
            <a:ext cx="9372599" cy="584775"/>
          </a:xfrm>
          <a:prstGeom prst="rect">
            <a:avLst/>
          </a:prstGeom>
        </p:spPr>
        <p:txBody>
          <a:bodyPr wrap="square">
            <a:spAutoFit/>
          </a:bodyPr>
          <a:lstStyle/>
          <a:p>
            <a:pPr algn="just"/>
            <a:r>
              <a:rPr lang="tr-TR" sz="1600" dirty="0"/>
              <a:t>Her aday için hesaplanmış olan OBP; </a:t>
            </a:r>
            <a:r>
              <a:rPr lang="tr-TR" sz="1600" b="1" dirty="0">
                <a:solidFill>
                  <a:srgbClr val="C00000"/>
                </a:solidFill>
              </a:rPr>
              <a:t>0,12 </a:t>
            </a:r>
            <a:r>
              <a:rPr lang="tr-TR" sz="1600" dirty="0"/>
              <a:t>katsayısı ile çarpılarak sınav puanlarına eklenecek ve böylece adayların yerleştirme puanları hesaplanacaktır. </a:t>
            </a:r>
          </a:p>
        </p:txBody>
      </p:sp>
    </p:spTree>
    <p:extLst>
      <p:ext uri="{BB962C8B-B14F-4D97-AF65-F5344CB8AC3E}">
        <p14:creationId xmlns:p14="http://schemas.microsoft.com/office/powerpoint/2010/main" val="419034236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986</TotalTime>
  <Words>2024</Words>
  <Application>Microsoft Office PowerPoint</Application>
  <PresentationFormat>A4 Kağıt (210x297 mm)</PresentationFormat>
  <Paragraphs>378</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Windows Kullanıcısı</cp:lastModifiedBy>
  <cp:revision>49</cp:revision>
  <dcterms:created xsi:type="dcterms:W3CDTF">2018-01-05T07:14:10Z</dcterms:created>
  <dcterms:modified xsi:type="dcterms:W3CDTF">2019-10-24T08:33:42Z</dcterms:modified>
</cp:coreProperties>
</file>