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299" r:id="rId4"/>
    <p:sldId id="303" r:id="rId5"/>
    <p:sldId id="298" r:id="rId6"/>
    <p:sldId id="356" r:id="rId7"/>
    <p:sldId id="297" r:id="rId8"/>
    <p:sldId id="382" r:id="rId9"/>
    <p:sldId id="357" r:id="rId10"/>
    <p:sldId id="358" r:id="rId11"/>
    <p:sldId id="359" r:id="rId12"/>
    <p:sldId id="259" r:id="rId13"/>
    <p:sldId id="360" r:id="rId14"/>
    <p:sldId id="395" r:id="rId15"/>
    <p:sldId id="300" r:id="rId16"/>
    <p:sldId id="383" r:id="rId17"/>
    <p:sldId id="384" r:id="rId18"/>
    <p:sldId id="362" r:id="rId19"/>
    <p:sldId id="391" r:id="rId20"/>
    <p:sldId id="392" r:id="rId21"/>
    <p:sldId id="393" r:id="rId22"/>
    <p:sldId id="394" r:id="rId23"/>
    <p:sldId id="364" r:id="rId24"/>
    <p:sldId id="365" r:id="rId25"/>
    <p:sldId id="385" r:id="rId26"/>
    <p:sldId id="366" r:id="rId27"/>
    <p:sldId id="367" r:id="rId28"/>
    <p:sldId id="368" r:id="rId29"/>
    <p:sldId id="316" r:id="rId30"/>
    <p:sldId id="369" r:id="rId31"/>
    <p:sldId id="302" r:id="rId32"/>
    <p:sldId id="370" r:id="rId33"/>
    <p:sldId id="371" r:id="rId34"/>
    <p:sldId id="386" r:id="rId35"/>
    <p:sldId id="372" r:id="rId36"/>
    <p:sldId id="387" r:id="rId37"/>
    <p:sldId id="388" r:id="rId38"/>
    <p:sldId id="373" r:id="rId39"/>
    <p:sldId id="374" r:id="rId40"/>
    <p:sldId id="389" r:id="rId41"/>
    <p:sldId id="390" r:id="rId42"/>
    <p:sldId id="294" r:id="rId43"/>
    <p:sldId id="376" r:id="rId44"/>
    <p:sldId id="377" r:id="rId45"/>
    <p:sldId id="378" r:id="rId46"/>
    <p:sldId id="379" r:id="rId47"/>
    <p:sldId id="381" r:id="rId48"/>
    <p:sldId id="293"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262"/>
    <a:srgbClr val="E61F4F"/>
    <a:srgbClr val="F8F8F8"/>
    <a:srgbClr val="FAB529"/>
    <a:srgbClr val="FFC000"/>
    <a:srgbClr val="FCFCFC"/>
    <a:srgbClr val="11A74F"/>
    <a:srgbClr val="DADADA"/>
    <a:srgbClr val="B2B2B2"/>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1" autoAdjust="0"/>
    <p:restoredTop sz="82620" autoAdjust="0"/>
  </p:normalViewPr>
  <p:slideViewPr>
    <p:cSldViewPr snapToGrid="0">
      <p:cViewPr varScale="1">
        <p:scale>
          <a:sx n="95" d="100"/>
          <a:sy n="95" d="100"/>
        </p:scale>
        <p:origin x="6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11.03.2021</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11.03.2021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71164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0826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87750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3425387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265958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421720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51556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82698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353471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040735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14658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2753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110792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194805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4280351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211699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1832502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120132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209249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11832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263481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57923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141513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1173047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3495305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988585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1215805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297756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089319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861037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3615005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522199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00512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979812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340361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3749685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899195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3491284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1828643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1835380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s.27-28.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2825354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Sağlıklı Bir Hayat İçin, </a:t>
            </a:r>
            <a:r>
              <a:rPr lang="tr-TR" sz="1200" b="0" i="0" u="none" strike="noStrike" kern="1200" baseline="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27002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151332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07481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2980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45947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80478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11.03.2021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11.03.2021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11.03.2021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11.03.2021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6.emf"/></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4.emf"/><Relationship Id="rId7" Type="http://schemas.openxmlformats.org/officeDocument/2006/relationships/image" Target="../media/image41.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6.emf"/></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emf"/><Relationship Id="rId7"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6.emf"/></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6.emf"/></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2.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217860" y="1022926"/>
            <a:ext cx="3427092" cy="1865977"/>
            <a:chOff x="8251988" y="1972564"/>
            <a:chExt cx="3427092" cy="1865977"/>
          </a:xfrm>
        </p:grpSpPr>
        <p:sp>
          <p:nvSpPr>
            <p:cNvPr id="20" name="Metin kutusu 19"/>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3" name="Metin kutusu 22"/>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026" name="Resim 1025"/>
          <p:cNvPicPr>
            <a:picLocks noChangeAspect="1"/>
          </p:cNvPicPr>
          <p:nvPr/>
        </p:nvPicPr>
        <p:blipFill>
          <a:blip r:embed="rId5"/>
          <a:stretch>
            <a:fillRect/>
          </a:stretch>
        </p:blipFill>
        <p:spPr>
          <a:xfrm>
            <a:off x="144337" y="5455186"/>
            <a:ext cx="4500000" cy="1035000"/>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250" fill="hold"/>
                                        <p:tgtEl>
                                          <p:spTgt spid="19"/>
                                        </p:tgtEl>
                                        <p:attrNameLst>
                                          <p:attrName>ppt_x</p:attrName>
                                        </p:attrNameLst>
                                      </p:cBhvr>
                                      <p:tavLst>
                                        <p:tav tm="0">
                                          <p:val>
                                            <p:strVal val="1+#ppt_w/2"/>
                                          </p:val>
                                        </p:tav>
                                        <p:tav tm="100000">
                                          <p:val>
                                            <p:strVal val="#ppt_x"/>
                                          </p:val>
                                        </p:tav>
                                      </p:tavLst>
                                    </p:anim>
                                    <p:anim calcmode="lin" valueType="num">
                                      <p:cBhvr additive="base">
                                        <p:cTn id="17" dur="25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50" fill="hold"/>
                                        <p:tgtEl>
                                          <p:spTgt spid="30"/>
                                        </p:tgtEl>
                                        <p:attrNameLst>
                                          <p:attrName>ppt_x</p:attrName>
                                        </p:attrNameLst>
                                      </p:cBhvr>
                                      <p:tavLst>
                                        <p:tav tm="0">
                                          <p:val>
                                            <p:strVal val="1+#ppt_w/2"/>
                                          </p:val>
                                        </p:tav>
                                        <p:tav tm="100000">
                                          <p:val>
                                            <p:strVal val="#ppt_x"/>
                                          </p:val>
                                        </p:tav>
                                      </p:tavLst>
                                    </p:anim>
                                    <p:anim calcmode="lin" valueType="num">
                                      <p:cBhvr additive="base">
                                        <p:cTn id="22" dur="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250" fill="hold"/>
                                        <p:tgtEl>
                                          <p:spTgt spid="29"/>
                                        </p:tgtEl>
                                        <p:attrNameLst>
                                          <p:attrName>ppt_x</p:attrName>
                                        </p:attrNameLst>
                                      </p:cBhvr>
                                      <p:tavLst>
                                        <p:tav tm="0">
                                          <p:val>
                                            <p:strVal val="0-#ppt_w/2"/>
                                          </p:val>
                                        </p:tav>
                                        <p:tav tm="100000">
                                          <p:val>
                                            <p:strVal val="#ppt_x"/>
                                          </p:val>
                                        </p:tav>
                                      </p:tavLst>
                                    </p:anim>
                                    <p:anim calcmode="lin" valueType="num">
                                      <p:cBhvr additive="base">
                                        <p:cTn id="26" dur="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25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294124" cy="1015663"/>
          </a:xfrm>
          <a:prstGeom prst="rect">
            <a:avLst/>
          </a:prstGeom>
          <a:noFill/>
        </p:spPr>
        <p:txBody>
          <a:bodyPr wrap="none" rtlCol="0">
            <a:spAutoFit/>
          </a:bodyPr>
          <a:lstStyle/>
          <a:p>
            <a:r>
              <a:rPr lang="tr-TR" sz="6000" b="1" dirty="0"/>
              <a:t>Hijyenik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3227402" cy="400110"/>
            <a:chOff x="554927" y="1881525"/>
            <a:chExt cx="3227402" cy="400110"/>
          </a:xfrm>
        </p:grpSpPr>
        <p:sp>
          <p:nvSpPr>
            <p:cNvPr id="16" name="Metin kutusu 15"/>
            <p:cNvSpPr txBox="1"/>
            <p:nvPr/>
          </p:nvSpPr>
          <p:spPr>
            <a:xfrm>
              <a:off x="746177" y="1881525"/>
              <a:ext cx="3036152" cy="400110"/>
            </a:xfrm>
            <a:prstGeom prst="rect">
              <a:avLst/>
            </a:prstGeom>
            <a:noFill/>
          </p:spPr>
          <p:txBody>
            <a:bodyPr wrap="none" rtlCol="0">
              <a:spAutoFit/>
            </a:bodyPr>
            <a:lstStyle/>
            <a:p>
              <a:r>
                <a:rPr lang="tr-TR" sz="2000" dirty="0">
                  <a:solidFill>
                    <a:srgbClr val="575757"/>
                  </a:solidFill>
                </a:rPr>
                <a:t>Hijyenik ortamlarda üretilir.</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2463875"/>
            <a:ext cx="2423656" cy="400110"/>
            <a:chOff x="554927" y="1881525"/>
            <a:chExt cx="2423656" cy="400110"/>
          </a:xfrm>
        </p:grpSpPr>
        <p:sp>
          <p:nvSpPr>
            <p:cNvPr id="26" name="Metin kutusu 25"/>
            <p:cNvSpPr txBox="1"/>
            <p:nvPr/>
          </p:nvSpPr>
          <p:spPr>
            <a:xfrm>
              <a:off x="746177" y="1881525"/>
              <a:ext cx="2232406" cy="400110"/>
            </a:xfrm>
            <a:prstGeom prst="rect">
              <a:avLst/>
            </a:prstGeom>
            <a:noFill/>
          </p:spPr>
          <p:txBody>
            <a:bodyPr wrap="none" rtlCol="0">
              <a:spAutoFit/>
            </a:bodyPr>
            <a:lstStyle/>
            <a:p>
              <a:r>
                <a:rPr lang="tr-TR" sz="2000" dirty="0">
                  <a:solidFill>
                    <a:srgbClr val="575757"/>
                  </a:solidFill>
                </a:rPr>
                <a:t>Doğal ve organiktir.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3076989"/>
            <a:ext cx="3383662" cy="400110"/>
            <a:chOff x="554927" y="1881525"/>
            <a:chExt cx="3383662" cy="400110"/>
          </a:xfrm>
        </p:grpSpPr>
        <p:sp>
          <p:nvSpPr>
            <p:cNvPr id="31" name="Metin kutusu 30"/>
            <p:cNvSpPr txBox="1"/>
            <p:nvPr/>
          </p:nvSpPr>
          <p:spPr>
            <a:xfrm>
              <a:off x="746177" y="1881525"/>
              <a:ext cx="3192412" cy="400110"/>
            </a:xfrm>
            <a:prstGeom prst="rect">
              <a:avLst/>
            </a:prstGeom>
            <a:noFill/>
          </p:spPr>
          <p:txBody>
            <a:bodyPr wrap="none" rtlCol="0">
              <a:spAutoFit/>
            </a:bodyPr>
            <a:lstStyle/>
            <a:p>
              <a:r>
                <a:rPr lang="tr-TR" sz="2000" dirty="0">
                  <a:solidFill>
                    <a:srgbClr val="575757"/>
                  </a:solidFill>
                </a:rPr>
                <a:t>Katkı maddesi, GDO içermez.</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654133"/>
            <a:ext cx="3213424" cy="400110"/>
            <a:chOff x="554927" y="1881525"/>
            <a:chExt cx="3213424" cy="400110"/>
          </a:xfrm>
        </p:grpSpPr>
        <p:sp>
          <p:nvSpPr>
            <p:cNvPr id="34" name="Metin kutusu 33"/>
            <p:cNvSpPr txBox="1"/>
            <p:nvPr/>
          </p:nvSpPr>
          <p:spPr>
            <a:xfrm>
              <a:off x="746177" y="1881525"/>
              <a:ext cx="3022174" cy="400110"/>
            </a:xfrm>
            <a:prstGeom prst="rect">
              <a:avLst/>
            </a:prstGeom>
            <a:noFill/>
          </p:spPr>
          <p:txBody>
            <a:bodyPr wrap="none" rtlCol="0">
              <a:spAutoFit/>
            </a:bodyPr>
            <a:lstStyle/>
            <a:p>
              <a:r>
                <a:rPr lang="tr-TR" sz="2000" dirty="0">
                  <a:solidFill>
                    <a:srgbClr val="575757"/>
                  </a:solidFill>
                </a:rPr>
                <a:t>Rengiyle, kokusuyla tazedir.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45109"/>
            <a:ext cx="3011702" cy="400110"/>
            <a:chOff x="554927" y="1881525"/>
            <a:chExt cx="3011702" cy="400110"/>
          </a:xfrm>
        </p:grpSpPr>
        <p:sp>
          <p:nvSpPr>
            <p:cNvPr id="37" name="Metin kutusu 36"/>
            <p:cNvSpPr txBox="1"/>
            <p:nvPr/>
          </p:nvSpPr>
          <p:spPr>
            <a:xfrm>
              <a:off x="746177" y="1881525"/>
              <a:ext cx="2820452" cy="400110"/>
            </a:xfrm>
            <a:prstGeom prst="rect">
              <a:avLst/>
            </a:prstGeom>
            <a:noFill/>
          </p:spPr>
          <p:txBody>
            <a:bodyPr wrap="none" rtlCol="0">
              <a:spAutoFit/>
            </a:bodyPr>
            <a:lstStyle/>
            <a:p>
              <a:r>
                <a:rPr lang="tr-TR" sz="2000" dirty="0">
                  <a:solidFill>
                    <a:srgbClr val="575757"/>
                  </a:solidFill>
                </a:rPr>
                <a:t>Açıkta satılmayan gıdadır.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26379" cy="400110"/>
          </a:xfrm>
          <a:prstGeom prst="rect">
            <a:avLst/>
          </a:prstGeom>
          <a:noFill/>
        </p:spPr>
        <p:txBody>
          <a:bodyPr wrap="none" rtlCol="0">
            <a:spAutoFit/>
          </a:bodyPr>
          <a:lstStyle/>
          <a:p>
            <a:r>
              <a:rPr lang="tr-TR" sz="2000" dirty="0">
                <a:solidFill>
                  <a:srgbClr val="575757"/>
                </a:solidFill>
              </a:rPr>
              <a:t>Sağlık okuryazarlığı;</a:t>
            </a:r>
          </a:p>
        </p:txBody>
      </p:sp>
      <p:sp>
        <p:nvSpPr>
          <p:cNvPr id="26" name="Metin kutusu 25"/>
          <p:cNvSpPr txBox="1"/>
          <p:nvPr/>
        </p:nvSpPr>
        <p:spPr>
          <a:xfrm>
            <a:off x="746972" y="2492288"/>
            <a:ext cx="5508688" cy="2246769"/>
          </a:xfrm>
          <a:prstGeom prst="rect">
            <a:avLst/>
          </a:prstGeom>
          <a:noFill/>
        </p:spPr>
        <p:txBody>
          <a:bodyPr wrap="none" rtlCol="0">
            <a:spAutoFit/>
          </a:bodyPr>
          <a:lstStyle/>
          <a:p>
            <a:r>
              <a:rPr lang="tr-TR" sz="2000" dirty="0">
                <a:solidFill>
                  <a:srgbClr val="575757"/>
                </a:solidFill>
              </a:rPr>
              <a:t>Sağlıklı yaşam yılını ve kalitesini arttırır.</a:t>
            </a:r>
          </a:p>
          <a:p>
            <a:r>
              <a:rPr lang="tr-TR" sz="2000" dirty="0">
                <a:solidFill>
                  <a:srgbClr val="575757"/>
                </a:solidFill>
              </a:rPr>
              <a:t>Bireye kendi sağlığıyla ilgili kararlara katılımda daha</a:t>
            </a:r>
          </a:p>
          <a:p>
            <a:r>
              <a:rPr lang="tr-TR" sz="2000" dirty="0">
                <a:solidFill>
                  <a:srgbClr val="575757"/>
                </a:solidFill>
              </a:rPr>
              <a:t>fazla aktif rol alma imkânı verir.</a:t>
            </a:r>
          </a:p>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a:p>
            <a:r>
              <a:rPr lang="tr-TR" sz="2000" dirty="0">
                <a:solidFill>
                  <a:srgbClr val="575757"/>
                </a:solidFill>
              </a:rPr>
              <a:t>Sunulan sağlık hizmetini doğru kullanabilme</a:t>
            </a:r>
          </a:p>
          <a:p>
            <a:r>
              <a:rPr lang="tr-TR" sz="2000" dirty="0">
                <a:solidFill>
                  <a:srgbClr val="575757"/>
                </a:solidFill>
              </a:rPr>
              <a:t>yeteneği kazandırır.</a:t>
            </a:r>
          </a:p>
        </p:txBody>
      </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51392" cy="1938992"/>
          </a:xfrm>
          <a:prstGeom prst="rect">
            <a:avLst/>
          </a:prstGeom>
          <a:noFill/>
        </p:spPr>
        <p:txBody>
          <a:bodyPr wrap="none" rtlCol="0">
            <a:spAutoFit/>
          </a:bodyPr>
          <a:lstStyle/>
          <a:p>
            <a:r>
              <a:rPr lang="tr-TR" sz="6000" b="1" dirty="0"/>
              <a:t>Sağlık okuryazarı</a:t>
            </a:r>
          </a:p>
          <a:p>
            <a:r>
              <a:rPr lang="tr-TR" sz="6000" b="1" dirty="0"/>
              <a:t>olmak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791042"/>
            <a:ext cx="6096000" cy="1200329"/>
          </a:xfrm>
          <a:prstGeom prst="rect">
            <a:avLst/>
          </a:prstGeom>
        </p:spPr>
        <p:txBody>
          <a:bodyPr>
            <a:spAutoFit/>
          </a:bodyPr>
          <a:lstStyle/>
          <a:p>
            <a:r>
              <a:rPr lang="tr-TR" dirty="0">
                <a:solidFill>
                  <a:srgbClr val="575757"/>
                </a:solidFill>
              </a:rPr>
              <a:t>Siz de sağlık okur yazarı olmak istiyorsanız, vücudunuzdan</a:t>
            </a:r>
          </a:p>
          <a:p>
            <a:r>
              <a:rPr lang="tr-TR" dirty="0">
                <a:solidFill>
                  <a:srgbClr val="575757"/>
                </a:solidFill>
              </a:rPr>
              <a:t>gelen sinyallere kulak verin. Sağlığınızla ilgili sorun</a:t>
            </a:r>
          </a:p>
          <a:p>
            <a:r>
              <a:rPr lang="tr-TR" dirty="0">
                <a:solidFill>
                  <a:srgbClr val="575757"/>
                </a:solidFill>
              </a:rPr>
              <a:t>yaşadığınızda gecikmeden aile hekiminize başvurun.</a:t>
            </a:r>
          </a:p>
          <a:p>
            <a:r>
              <a:rPr lang="tr-TR" dirty="0">
                <a:solidFill>
                  <a:srgbClr val="575757"/>
                </a:solidFill>
              </a:rPr>
              <a:t>Sağlıklı yaşamakla ilgili bilgi alın. </a:t>
            </a: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tr-TR" sz="2000" dirty="0">
                  <a:solidFill>
                    <a:srgbClr val="575757"/>
                  </a:solidFill>
                </a:rPr>
                <a:t> 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sp>
        <p:nvSpPr>
          <p:cNvPr id="26" name="Metin kutusu 25"/>
          <p:cNvSpPr txBox="1"/>
          <p:nvPr/>
        </p:nvSpPr>
        <p:spPr>
          <a:xfrm>
            <a:off x="746972" y="2491195"/>
            <a:ext cx="5069978" cy="1015663"/>
          </a:xfrm>
          <a:prstGeom prst="rect">
            <a:avLst/>
          </a:prstGeom>
          <a:noFill/>
        </p:spPr>
        <p:txBody>
          <a:bodyPr wrap="none" rtlCol="0">
            <a:spAutoFit/>
          </a:bodyPr>
          <a:lstStyle/>
          <a:p>
            <a:r>
              <a:rPr lang="tr-TR" sz="2000" dirty="0">
                <a:solidFill>
                  <a:srgbClr val="575757"/>
                </a:solidFill>
              </a:rPr>
              <a:t>Vücut kitle indeksi (VKİ), vücut ağırlığının (kg),</a:t>
            </a:r>
          </a:p>
          <a:p>
            <a:r>
              <a:rPr lang="tr-TR" sz="2000" dirty="0">
                <a:solidFill>
                  <a:srgbClr val="575757"/>
                </a:solidFill>
              </a:rPr>
              <a:t>boy uzunluğunun metre cinsinden karesine</a:t>
            </a:r>
          </a:p>
          <a:p>
            <a:r>
              <a:rPr lang="tr-TR" sz="2000" dirty="0">
                <a:solidFill>
                  <a:srgbClr val="575757"/>
                </a:solidFill>
              </a:rPr>
              <a:t>bölünmesiyle hesaplanır.</a:t>
            </a:r>
          </a:p>
        </p:txBody>
      </p:sp>
    </p:spTree>
    <p:extLst>
      <p:ext uri="{BB962C8B-B14F-4D97-AF65-F5344CB8AC3E}">
        <p14:creationId xmlns:p14="http://schemas.microsoft.com/office/powerpoint/2010/main" val="5470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val="15623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722775"/>
            <a:ext cx="5169601" cy="707886"/>
            <a:chOff x="554927" y="1881525"/>
            <a:chExt cx="5169601" cy="707886"/>
          </a:xfrm>
        </p:grpSpPr>
        <p:sp>
          <p:nvSpPr>
            <p:cNvPr id="30" name="Metin kutusu 29"/>
            <p:cNvSpPr txBox="1"/>
            <p:nvPr/>
          </p:nvSpPr>
          <p:spPr>
            <a:xfrm>
              <a:off x="746177" y="1881525"/>
              <a:ext cx="4978351" cy="707886"/>
            </a:xfrm>
            <a:prstGeom prst="rect">
              <a:avLst/>
            </a:prstGeom>
            <a:noFill/>
          </p:spPr>
          <p:txBody>
            <a:bodyPr wrap="none" rtlCol="0">
              <a:spAutoFit/>
            </a:bodyPr>
            <a:lstStyle/>
            <a:p>
              <a:r>
                <a:rPr lang="tr-TR" sz="2000" dirty="0">
                  <a:solidFill>
                    <a:srgbClr val="575757"/>
                  </a:solidFill>
                </a:rPr>
                <a:t>Yüz, ağız, göz ve kirpik; saç, kulak, boyun, el ve</a:t>
              </a:r>
            </a:p>
            <a:p>
              <a:r>
                <a:rPr lang="tr-TR" sz="2000" dirty="0">
                  <a:solidFill>
                    <a:srgbClr val="575757"/>
                  </a:solidFill>
                </a:rPr>
                <a:t>tırnaklarınız temiz olsun.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25431" y="2747735"/>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25431" y="3351492"/>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Kişisel bakım aletlerinizi (diş fırçası, tırnak makası) kimseyle</a:t>
              </a:r>
            </a:p>
            <a:p>
              <a:r>
                <a:rPr lang="tr-TR" dirty="0">
                  <a:solidFill>
                    <a:srgbClr val="575757"/>
                  </a:solidFill>
                </a:rPr>
                <a:t>paylaşmayın ve ortalıkta bırakmayın.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38" name="Grup 37"/>
          <p:cNvGrpSpPr/>
          <p:nvPr/>
        </p:nvGrpSpPr>
        <p:grpSpPr>
          <a:xfrm>
            <a:off x="554927" y="1722775"/>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Lokanta vb. yerlerdeki çatal-kaşık temizliğini kontrol edin.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2324710"/>
            <a:ext cx="5669481" cy="400110"/>
            <a:chOff x="554927" y="1881525"/>
            <a:chExt cx="5669481" cy="400110"/>
          </a:xfrm>
        </p:grpSpPr>
        <p:sp>
          <p:nvSpPr>
            <p:cNvPr id="41" name="Metin kutusu 40"/>
            <p:cNvSpPr txBox="1"/>
            <p:nvPr/>
          </p:nvSpPr>
          <p:spPr>
            <a:xfrm>
              <a:off x="746177" y="1881525"/>
              <a:ext cx="5478231" cy="400110"/>
            </a:xfrm>
            <a:prstGeom prst="rect">
              <a:avLst/>
            </a:prstGeom>
            <a:noFill/>
          </p:spPr>
          <p:txBody>
            <a:bodyPr wrap="none" rtlCol="0">
              <a:spAutoFit/>
            </a:bodyPr>
            <a:lstStyle/>
            <a:p>
              <a:r>
                <a:rPr lang="tr-TR" sz="2000" dirty="0">
                  <a:solidFill>
                    <a:srgbClr val="575757"/>
                  </a:solidFill>
                </a:rPr>
                <a:t>Kulak, burun ağız ve diş temizliğinize özen gösterin.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933778"/>
            <a:ext cx="6550548" cy="369332"/>
            <a:chOff x="554927" y="2447025"/>
            <a:chExt cx="6550548" cy="369332"/>
          </a:xfrm>
        </p:grpSpPr>
        <p:sp>
          <p:nvSpPr>
            <p:cNvPr id="44" name="Dikdörtgen 43"/>
            <p:cNvSpPr/>
            <p:nvPr/>
          </p:nvSpPr>
          <p:spPr>
            <a:xfrm>
              <a:off x="746177" y="2447025"/>
              <a:ext cx="6359298" cy="369332"/>
            </a:xfrm>
            <a:prstGeom prst="rect">
              <a:avLst/>
            </a:prstGeom>
          </p:spPr>
          <p:txBody>
            <a:bodyPr wrap="square">
              <a:spAutoFit/>
            </a:bodyPr>
            <a:lstStyle/>
            <a:p>
              <a:r>
                <a:rPr lang="tr-TR" dirty="0">
                  <a:solidFill>
                    <a:srgbClr val="575757"/>
                  </a:solidFill>
                </a:rPr>
                <a:t>Günlük bakım ve banyonuzu yapın.</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24210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6" name="Grup 45"/>
          <p:cNvGrpSpPr/>
          <p:nvPr/>
        </p:nvGrpSpPr>
        <p:grpSpPr>
          <a:xfrm>
            <a:off x="554927" y="1724132"/>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Yaşadığınız çevreyi ve ortamı temiz tutun.</a:t>
              </a:r>
            </a:p>
          </p:txBody>
        </p:sp>
        <p:pic>
          <p:nvPicPr>
            <p:cNvPr id="48" name="Resim 47"/>
            <p:cNvPicPr>
              <a:picLocks noChangeAspect="1"/>
            </p:cNvPicPr>
            <p:nvPr/>
          </p:nvPicPr>
          <p:blipFill>
            <a:blip r:embed="rId5"/>
            <a:stretch>
              <a:fillRect/>
            </a:stretch>
          </p:blipFill>
          <p:spPr>
            <a:xfrm>
              <a:off x="554927" y="3077510"/>
              <a:ext cx="191250" cy="180000"/>
            </a:xfrm>
            <a:prstGeom prst="rect">
              <a:avLst/>
            </a:prstGeom>
          </p:spPr>
        </p:pic>
      </p:grpSp>
      <p:grpSp>
        <p:nvGrpSpPr>
          <p:cNvPr id="49" name="Grup 48"/>
          <p:cNvGrpSpPr/>
          <p:nvPr/>
        </p:nvGrpSpPr>
        <p:grpSpPr>
          <a:xfrm>
            <a:off x="554927" y="2335724"/>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eşyalarını kullanmayın.</a:t>
              </a:r>
            </a:p>
          </p:txBody>
        </p:sp>
        <p:pic>
          <p:nvPicPr>
            <p:cNvPr id="51" name="Resim 50"/>
            <p:cNvPicPr>
              <a:picLocks noChangeAspect="1"/>
            </p:cNvPicPr>
            <p:nvPr/>
          </p:nvPicPr>
          <p:blipFill>
            <a:blip r:embed="rId5"/>
            <a:stretch>
              <a:fillRect/>
            </a:stretch>
          </p:blipFill>
          <p:spPr>
            <a:xfrm>
              <a:off x="554927" y="3077510"/>
              <a:ext cx="191250" cy="180000"/>
            </a:xfrm>
            <a:prstGeom prst="rect">
              <a:avLst/>
            </a:prstGeom>
          </p:spPr>
        </p:pic>
      </p:grpSp>
      <p:grpSp>
        <p:nvGrpSpPr>
          <p:cNvPr id="52" name="Grup 51"/>
          <p:cNvGrpSpPr/>
          <p:nvPr/>
        </p:nvGrpSpPr>
        <p:grpSpPr>
          <a:xfrm>
            <a:off x="554927" y="2947316"/>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4" name="Resim 53"/>
            <p:cNvPicPr>
              <a:picLocks noChangeAspect="1"/>
            </p:cNvPicPr>
            <p:nvPr/>
          </p:nvPicPr>
          <p:blipFill>
            <a:blip r:embed="rId5"/>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24943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50"/>
                                        <p:tgtEl>
                                          <p:spTgt spid="46"/>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745976" cy="1015663"/>
            <a:chOff x="554927" y="1881525"/>
            <a:chExt cx="5745976" cy="1015663"/>
          </a:xfrm>
        </p:grpSpPr>
        <p:sp>
          <p:nvSpPr>
            <p:cNvPr id="16" name="Metin kutusu 15"/>
            <p:cNvSpPr txBox="1"/>
            <p:nvPr/>
          </p:nvSpPr>
          <p:spPr>
            <a:xfrm>
              <a:off x="746177" y="1881525"/>
              <a:ext cx="5554726" cy="1015663"/>
            </a:xfrm>
            <a:prstGeom prst="rect">
              <a:avLst/>
            </a:prstGeom>
            <a:noFill/>
          </p:spPr>
          <p:txBody>
            <a:bodyPr wrap="none" rtlCol="0">
              <a:spAutoFit/>
            </a:bodyPr>
            <a:lstStyle/>
            <a:p>
              <a:r>
                <a:rPr lang="tr-TR" sz="2000" dirty="0"/>
                <a:t>Doku beslenmesini bozabilecek dar kıyafetleri değil,</a:t>
              </a:r>
            </a:p>
            <a:p>
              <a:r>
                <a:rPr lang="tr-TR" sz="2000" dirty="0"/>
                <a:t>vücudunuzun ve dokularınızın hava almasına imkân</a:t>
              </a:r>
            </a:p>
            <a:p>
              <a:r>
                <a:rPr lang="tr-TR" sz="2000" dirty="0"/>
                <a:t>veren, rahat ve sağlıklı giysileri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3266566"/>
            <a:ext cx="6092802" cy="707886"/>
            <a:chOff x="554927" y="1881525"/>
            <a:chExt cx="6092802" cy="707886"/>
          </a:xfrm>
        </p:grpSpPr>
        <p:sp>
          <p:nvSpPr>
            <p:cNvPr id="26" name="Metin kutusu 25"/>
            <p:cNvSpPr txBox="1"/>
            <p:nvPr/>
          </p:nvSpPr>
          <p:spPr>
            <a:xfrm>
              <a:off x="746177" y="1881525"/>
              <a:ext cx="5901552" cy="707886"/>
            </a:xfrm>
            <a:prstGeom prst="rect">
              <a:avLst/>
            </a:prstGeom>
            <a:noFill/>
          </p:spPr>
          <p:txBody>
            <a:bodyPr wrap="none" rtlCol="0">
              <a:spAutoFit/>
            </a:bodyPr>
            <a:lstStyle/>
            <a:p>
              <a:r>
                <a:rPr lang="tr-TR" sz="2000" dirty="0"/>
                <a:t>Cildinizi havasız bırakmayın, petrol ve yan ürünlerinden</a:t>
              </a:r>
            </a:p>
            <a:p>
              <a:r>
                <a:rPr lang="tr-TR" sz="2000" dirty="0"/>
                <a:t>üretilen, hava geçirmeyen kıyafetleri tercih etmeyin.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422939" cy="707886"/>
            <a:chOff x="554927" y="1881525"/>
            <a:chExt cx="5422939" cy="707886"/>
          </a:xfrm>
        </p:grpSpPr>
        <p:sp>
          <p:nvSpPr>
            <p:cNvPr id="16" name="Metin kutusu 15"/>
            <p:cNvSpPr txBox="1"/>
            <p:nvPr/>
          </p:nvSpPr>
          <p:spPr>
            <a:xfrm>
              <a:off x="746177" y="1881525"/>
              <a:ext cx="5231689" cy="707886"/>
            </a:xfrm>
            <a:prstGeom prst="rect">
              <a:avLst/>
            </a:prstGeom>
            <a:noFill/>
          </p:spPr>
          <p:txBody>
            <a:bodyPr wrap="none" rtlCol="0">
              <a:spAutoFit/>
            </a:bodyPr>
            <a:lstStyle/>
            <a:p>
              <a:r>
                <a:rPr lang="tr-TR" sz="2000" dirty="0"/>
                <a:t>Alerjik bir bünyeniz varsa alerjiyi tetikleyebilecek</a:t>
              </a:r>
            </a:p>
            <a:p>
              <a:r>
                <a:rPr lang="tr-TR" sz="2000" dirty="0"/>
                <a:t>hammaddelerden üretilen kıyafetlerden kaçının.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04491" cy="707886"/>
            <a:chOff x="554927" y="1881525"/>
            <a:chExt cx="5704491" cy="707886"/>
          </a:xfrm>
        </p:grpSpPr>
        <p:sp>
          <p:nvSpPr>
            <p:cNvPr id="26" name="Metin kutusu 25"/>
            <p:cNvSpPr txBox="1"/>
            <p:nvPr/>
          </p:nvSpPr>
          <p:spPr>
            <a:xfrm>
              <a:off x="746177" y="1881525"/>
              <a:ext cx="5513241" cy="707886"/>
            </a:xfrm>
            <a:prstGeom prst="rect">
              <a:avLst/>
            </a:prstGeom>
            <a:noFill/>
          </p:spPr>
          <p:txBody>
            <a:bodyPr wrap="none" rtlCol="0">
              <a:spAutoFit/>
            </a:bodyPr>
            <a:lstStyle/>
            <a:p>
              <a:r>
                <a:rPr lang="tr-TR" sz="2000" dirty="0"/>
                <a:t>Soğuk havalarda kalın ve tek katlı giysiler değil, ince</a:t>
              </a:r>
            </a:p>
            <a:p>
              <a:r>
                <a:rPr lang="tr-TR" sz="2000" dirty="0"/>
                <a:t>ve çok katlı giysiler tercih edin.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7830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253735"/>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109348"/>
            <a:ext cx="2931315" cy="4093428"/>
          </a:xfrm>
          <a:prstGeom prst="rect">
            <a:avLst/>
          </a:prstGeom>
          <a:noFill/>
        </p:spPr>
        <p:txBody>
          <a:bodyPr wrap="none" rtlCol="0">
            <a:spAutoFit/>
          </a:bodyPr>
          <a:lstStyle/>
          <a:p>
            <a:r>
              <a:rPr lang="tr-TR" sz="2000" dirty="0" smtClean="0">
                <a:solidFill>
                  <a:srgbClr val="575757"/>
                </a:solidFill>
              </a:rPr>
              <a:t>Sağlıklı kalmak</a:t>
            </a:r>
            <a:endParaRPr lang="tr-TR" sz="2000" dirty="0">
              <a:solidFill>
                <a:srgbClr val="575757"/>
              </a:solidFill>
            </a:endParaRPr>
          </a:p>
          <a:p>
            <a:r>
              <a:rPr lang="tr-TR" sz="2000" dirty="0" smtClean="0">
                <a:solidFill>
                  <a:srgbClr val="575757"/>
                </a:solidFill>
              </a:rPr>
              <a:t>Doğal denge</a:t>
            </a:r>
            <a:endParaRPr lang="tr-TR" sz="2000" dirty="0">
              <a:solidFill>
                <a:srgbClr val="575757"/>
              </a:solidFill>
            </a:endParaRPr>
          </a:p>
          <a:p>
            <a:r>
              <a:rPr lang="tr-TR" sz="2000" dirty="0">
                <a:solidFill>
                  <a:srgbClr val="575757"/>
                </a:solidFill>
              </a:rPr>
              <a:t>Sağlıklı beslenmek için</a:t>
            </a:r>
          </a:p>
          <a:p>
            <a:r>
              <a:rPr lang="tr-TR" sz="2000" dirty="0">
                <a:solidFill>
                  <a:srgbClr val="575757"/>
                </a:solidFill>
              </a:rPr>
              <a:t>Hijyenik gıda</a:t>
            </a:r>
          </a:p>
          <a:p>
            <a:r>
              <a:rPr lang="tr-TR" sz="2000" dirty="0">
                <a:solidFill>
                  <a:srgbClr val="575757"/>
                </a:solidFill>
              </a:rPr>
              <a:t>Sağlık okur yazarı olun</a:t>
            </a:r>
          </a:p>
          <a:p>
            <a:r>
              <a:rPr lang="tr-TR" sz="2000" dirty="0">
                <a:solidFill>
                  <a:srgbClr val="575757"/>
                </a:solidFill>
              </a:rPr>
              <a:t>Vücut kitle indeksi</a:t>
            </a:r>
          </a:p>
          <a:p>
            <a:r>
              <a:rPr lang="tr-TR" sz="2000" dirty="0">
                <a:solidFill>
                  <a:srgbClr val="575757"/>
                </a:solidFill>
              </a:rPr>
              <a:t>Sağlıklı kıyafet</a:t>
            </a:r>
          </a:p>
          <a:p>
            <a:r>
              <a:rPr lang="tr-TR" sz="2000" dirty="0">
                <a:solidFill>
                  <a:srgbClr val="575757"/>
                </a:solidFill>
              </a:rPr>
              <a:t>Çevrenizi temiz tutun</a:t>
            </a:r>
          </a:p>
          <a:p>
            <a:r>
              <a:rPr lang="tr-TR" sz="2000" dirty="0">
                <a:solidFill>
                  <a:srgbClr val="575757"/>
                </a:solidFill>
              </a:rPr>
              <a:t>Hareketli olun, spor yapın!</a:t>
            </a:r>
          </a:p>
          <a:p>
            <a:r>
              <a:rPr lang="tr-TR" sz="2000" dirty="0">
                <a:solidFill>
                  <a:srgbClr val="575757"/>
                </a:solidFill>
              </a:rPr>
              <a:t>Spor alışkanlığı kazanın!</a:t>
            </a:r>
          </a:p>
          <a:p>
            <a:r>
              <a:rPr lang="tr-TR" sz="2000" dirty="0">
                <a:solidFill>
                  <a:srgbClr val="575757"/>
                </a:solidFill>
              </a:rPr>
              <a:t>Yeterli uyuyun!</a:t>
            </a:r>
          </a:p>
          <a:p>
            <a:r>
              <a:rPr lang="tr-TR" sz="2000" dirty="0">
                <a:solidFill>
                  <a:srgbClr val="575757"/>
                </a:solidFill>
              </a:rPr>
              <a:t>Bağımlılıklardan korunun!</a:t>
            </a:r>
          </a:p>
          <a:p>
            <a:r>
              <a:rPr lang="tr-TR" sz="2000" dirty="0">
                <a:solidFill>
                  <a:srgbClr val="575757"/>
                </a:solidFill>
              </a:rPr>
              <a:t>Teknolojiye dikkat</a:t>
            </a:r>
            <a:endParaRPr lang="tr-TR" sz="2000" b="1" dirty="0">
              <a:solidFill>
                <a:srgbClr val="575757"/>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640" y="886810"/>
            <a:ext cx="4073837" cy="5273575"/>
          </a:xfrm>
          <a:prstGeom prst="rect">
            <a:avLst/>
          </a:prstGeom>
        </p:spPr>
      </p:pic>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75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250"/>
                                        <p:tgtEl>
                                          <p:spTgt spid="16"/>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901596" cy="400110"/>
            <a:chOff x="554927" y="1881525"/>
            <a:chExt cx="5901596" cy="400110"/>
          </a:xfrm>
        </p:grpSpPr>
        <p:sp>
          <p:nvSpPr>
            <p:cNvPr id="16" name="Metin kutusu 15"/>
            <p:cNvSpPr txBox="1"/>
            <p:nvPr/>
          </p:nvSpPr>
          <p:spPr>
            <a:xfrm>
              <a:off x="746177" y="1881525"/>
              <a:ext cx="5710346" cy="400110"/>
            </a:xfrm>
            <a:prstGeom prst="rect">
              <a:avLst/>
            </a:prstGeom>
            <a:noFill/>
          </p:spPr>
          <p:txBody>
            <a:bodyPr wrap="none" rtlCol="0">
              <a:spAutoFit/>
            </a:bodyPr>
            <a:lstStyle/>
            <a:p>
              <a:r>
                <a:rPr lang="tr-TR" sz="2000" dirty="0"/>
                <a:t>Yumuşak ve cildi tahriş etmeyecek kıyafetler kullanın.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596583"/>
            <a:ext cx="5341506" cy="707886"/>
            <a:chOff x="554927" y="1881525"/>
            <a:chExt cx="5341506" cy="707886"/>
          </a:xfrm>
        </p:grpSpPr>
        <p:sp>
          <p:nvSpPr>
            <p:cNvPr id="26" name="Metin kutusu 25"/>
            <p:cNvSpPr txBox="1"/>
            <p:nvPr/>
          </p:nvSpPr>
          <p:spPr>
            <a:xfrm>
              <a:off x="746177" y="1881525"/>
              <a:ext cx="5150256" cy="707886"/>
            </a:xfrm>
            <a:prstGeom prst="rect">
              <a:avLst/>
            </a:prstGeom>
            <a:noFill/>
          </p:spPr>
          <p:txBody>
            <a:bodyPr wrap="none" rtlCol="0">
              <a:spAutoFit/>
            </a:bodyPr>
            <a:lstStyle/>
            <a:p>
              <a:r>
                <a:rPr lang="tr-TR" sz="2000" dirty="0"/>
                <a:t>Güneşin zararlı ısınlarına maruz kalmayın, şapka</a:t>
              </a:r>
            </a:p>
            <a:p>
              <a:r>
                <a:rPr lang="tr-TR" sz="2000" dirty="0"/>
                <a:t>ve güneş gözlüğü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1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3113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6293690" cy="707886"/>
            <a:chOff x="554927" y="1881525"/>
            <a:chExt cx="6293690" cy="707886"/>
          </a:xfrm>
        </p:grpSpPr>
        <p:sp>
          <p:nvSpPr>
            <p:cNvPr id="16" name="Metin kutusu 15"/>
            <p:cNvSpPr txBox="1"/>
            <p:nvPr/>
          </p:nvSpPr>
          <p:spPr>
            <a:xfrm>
              <a:off x="746177" y="1881525"/>
              <a:ext cx="6102440" cy="707886"/>
            </a:xfrm>
            <a:prstGeom prst="rect">
              <a:avLst/>
            </a:prstGeom>
            <a:noFill/>
          </p:spPr>
          <p:txBody>
            <a:bodyPr wrap="none" rtlCol="0">
              <a:spAutoFit/>
            </a:bodyPr>
            <a:lstStyle/>
            <a:p>
              <a:r>
                <a:rPr lang="tr-TR" sz="2000" dirty="0"/>
                <a:t>Seçtiğiniz kıyafetlerin özellikle de iç çamaşırlarınızın</a:t>
              </a:r>
            </a:p>
            <a:p>
              <a:r>
                <a:rPr lang="tr-TR" sz="2000" dirty="0"/>
                <a:t>üretildiği maddelerin sentetik olmamasına özen gösterin.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6010600" cy="707886"/>
            <a:chOff x="554927" y="1881525"/>
            <a:chExt cx="6010600" cy="707886"/>
          </a:xfrm>
        </p:grpSpPr>
        <p:sp>
          <p:nvSpPr>
            <p:cNvPr id="26" name="Metin kutusu 25"/>
            <p:cNvSpPr txBox="1"/>
            <p:nvPr/>
          </p:nvSpPr>
          <p:spPr>
            <a:xfrm>
              <a:off x="746177" y="1881525"/>
              <a:ext cx="5819350" cy="707886"/>
            </a:xfrm>
            <a:prstGeom prst="rect">
              <a:avLst/>
            </a:prstGeom>
            <a:noFill/>
          </p:spPr>
          <p:txBody>
            <a:bodyPr wrap="none" rtlCol="0">
              <a:spAutoFit/>
            </a:bodyPr>
            <a:lstStyle/>
            <a:p>
              <a:r>
                <a:rPr lang="tr-TR" sz="2000" dirty="0"/>
                <a:t>Sadece zevkinize ve görünüşünüze göre değil, çevre ve</a:t>
              </a:r>
            </a:p>
            <a:p>
              <a:r>
                <a:rPr lang="tr-TR" sz="2000" dirty="0"/>
                <a:t>iklim şartlarını da gözeterek kıyafet seçin.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701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654925" cy="707886"/>
            <a:chOff x="554927" y="1881525"/>
            <a:chExt cx="5654925" cy="707886"/>
          </a:xfrm>
        </p:grpSpPr>
        <p:sp>
          <p:nvSpPr>
            <p:cNvPr id="16" name="Metin kutusu 15"/>
            <p:cNvSpPr txBox="1"/>
            <p:nvPr/>
          </p:nvSpPr>
          <p:spPr>
            <a:xfrm>
              <a:off x="746177" y="1881525"/>
              <a:ext cx="5463675" cy="707886"/>
            </a:xfrm>
            <a:prstGeom prst="rect">
              <a:avLst/>
            </a:prstGeom>
            <a:noFill/>
          </p:spPr>
          <p:txBody>
            <a:bodyPr wrap="none" rtlCol="0">
              <a:spAutoFit/>
            </a:bodyPr>
            <a:lstStyle/>
            <a:p>
              <a:r>
                <a:rPr lang="tr-TR" sz="2000" dirty="0"/>
                <a:t>Yaz aylarında koyu renkler giyinmeyin, güneş ışığını</a:t>
              </a:r>
            </a:p>
            <a:p>
              <a:r>
                <a:rPr lang="tr-TR" sz="2000" dirty="0"/>
                <a:t>yansıtan açık renkli kıyafetleri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38089" cy="707886"/>
            <a:chOff x="554927" y="1881525"/>
            <a:chExt cx="5738089" cy="707886"/>
          </a:xfrm>
        </p:grpSpPr>
        <p:sp>
          <p:nvSpPr>
            <p:cNvPr id="26" name="Metin kutusu 25"/>
            <p:cNvSpPr txBox="1"/>
            <p:nvPr/>
          </p:nvSpPr>
          <p:spPr>
            <a:xfrm>
              <a:off x="746177" y="1881525"/>
              <a:ext cx="5546839" cy="707886"/>
            </a:xfrm>
            <a:prstGeom prst="rect">
              <a:avLst/>
            </a:prstGeom>
            <a:noFill/>
          </p:spPr>
          <p:txBody>
            <a:bodyPr wrap="none" rtlCol="0">
              <a:spAutoFit/>
            </a:bodyPr>
            <a:lstStyle/>
            <a:p>
              <a:r>
                <a:rPr lang="sv-SE" sz="2000" dirty="0"/>
                <a:t>Sıcak havalarda teri emebilen kuma</a:t>
              </a:r>
              <a:r>
                <a:rPr lang="tr-TR" sz="2000" dirty="0"/>
                <a:t>ş</a:t>
              </a:r>
              <a:r>
                <a:rPr lang="sv-SE" sz="2000" dirty="0"/>
                <a:t>lardan yapılmı</a:t>
              </a:r>
              <a:r>
                <a:rPr lang="tr-TR" sz="2000" dirty="0"/>
                <a:t>ş</a:t>
              </a:r>
              <a:endParaRPr lang="sv-SE" sz="2000" dirty="0"/>
            </a:p>
            <a:p>
              <a:r>
                <a:rPr lang="tr-TR" sz="2000" dirty="0"/>
                <a:t>giyecekler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65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2802"/>
            <a:ext cx="6100688" cy="1477328"/>
            <a:chOff x="554927" y="1881525"/>
            <a:chExt cx="6100688" cy="1477328"/>
          </a:xfrm>
        </p:grpSpPr>
        <p:sp>
          <p:nvSpPr>
            <p:cNvPr id="16" name="Metin kutusu 15"/>
            <p:cNvSpPr txBox="1"/>
            <p:nvPr/>
          </p:nvSpPr>
          <p:spPr>
            <a:xfrm>
              <a:off x="746177" y="1881525"/>
              <a:ext cx="5909438" cy="1477328"/>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Hatta yüksek topuklu ayakkabı giymek ayak</a:t>
              </a:r>
            </a:p>
            <a:p>
              <a:r>
                <a:rPr lang="tr-TR" dirty="0">
                  <a:solidFill>
                    <a:srgbClr val="575757"/>
                  </a:solidFill>
                </a:rPr>
                <a:t>burkulmasına ve düşmeye yol açarak daha kötü sonuçlar</a:t>
              </a:r>
            </a:p>
            <a:p>
              <a:r>
                <a:rPr lang="tr-TR" dirty="0">
                  <a:solidFill>
                    <a:srgbClr val="575757"/>
                  </a:solidFill>
                </a:rPr>
                <a:t>doğurabilir.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3237635"/>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48616"/>
            <a:ext cx="2375843" cy="369332"/>
          </a:xfrm>
          <a:prstGeom prst="rect">
            <a:avLst/>
          </a:prstGeom>
        </p:spPr>
        <p:txBody>
          <a:bodyPr wrap="none">
            <a:spAutoFit/>
          </a:bodyPr>
          <a:lstStyle/>
          <a:p>
            <a:r>
              <a:rPr lang="tr-TR" b="1" dirty="0">
                <a:solidFill>
                  <a:srgbClr val="E61F4F"/>
                </a:solidFill>
              </a:rPr>
              <a:t>Ayakkabı deyip geçme!</a:t>
            </a: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3345"/>
            <a:ext cx="5714237" cy="646331"/>
            <a:chOff x="554927" y="1881525"/>
            <a:chExt cx="5714237" cy="646331"/>
          </a:xfrm>
        </p:grpSpPr>
        <p:sp>
          <p:nvSpPr>
            <p:cNvPr id="16" name="Metin kutusu 15"/>
            <p:cNvSpPr txBox="1"/>
            <p:nvPr/>
          </p:nvSpPr>
          <p:spPr>
            <a:xfrm>
              <a:off x="746177" y="1881525"/>
              <a:ext cx="5522987" cy="646331"/>
            </a:xfrm>
            <a:prstGeom prst="rect">
              <a:avLst/>
            </a:prstGeom>
            <a:noFill/>
          </p:spPr>
          <p:txBody>
            <a:bodyPr wrap="none" rtlCol="0">
              <a:spAutoFit/>
            </a:bodyPr>
            <a:lstStyle/>
            <a:p>
              <a:r>
                <a:rPr lang="tr-TR" dirty="0">
                  <a:solidFill>
                    <a:srgbClr val="575757"/>
                  </a:solidFill>
                </a:rPr>
                <a:t>Ucu sivri ayakkabılardan kaçının, ayak genişliğiyle uyumlu</a:t>
              </a:r>
            </a:p>
            <a:p>
              <a:r>
                <a:rPr lang="tr-TR" dirty="0">
                  <a:solidFill>
                    <a:srgbClr val="575757"/>
                  </a:solidFill>
                </a:rPr>
                <a:t>yuvarlak burunlu ayakkabılar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80000" b="-3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2526454"/>
            <a:ext cx="6740607" cy="369332"/>
            <a:chOff x="554927" y="1881525"/>
            <a:chExt cx="6740607" cy="369332"/>
          </a:xfrm>
        </p:grpSpPr>
        <p:sp>
          <p:nvSpPr>
            <p:cNvPr id="32" name="Metin kutusu 31"/>
            <p:cNvSpPr txBox="1"/>
            <p:nvPr/>
          </p:nvSpPr>
          <p:spPr>
            <a:xfrm>
              <a:off x="746177" y="1881525"/>
              <a:ext cx="6549357" cy="369332"/>
            </a:xfrm>
            <a:prstGeom prst="rect">
              <a:avLst/>
            </a:prstGeom>
            <a:noFill/>
          </p:spPr>
          <p:txBody>
            <a:bodyPr wrap="none" rtlCol="0">
              <a:spAutoFit/>
            </a:bodyPr>
            <a:lstStyle/>
            <a:p>
              <a:r>
                <a:rPr lang="tr-TR" dirty="0">
                  <a:solidFill>
                    <a:srgbClr val="575757"/>
                  </a:solidFill>
                </a:rPr>
                <a:t>Parmak uçlarınızın ayakkabı burnuna temas etmemesine dikkat edin.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2939496"/>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51043"/>
            <a:ext cx="2375843" cy="369332"/>
          </a:xfrm>
          <a:prstGeom prst="rect">
            <a:avLst/>
          </a:prstGeom>
        </p:spPr>
        <p:txBody>
          <a:bodyPr wrap="none">
            <a:spAutoFit/>
          </a:bodyPr>
          <a:lstStyle/>
          <a:p>
            <a:r>
              <a:rPr lang="tr-TR" b="1" dirty="0">
                <a:solidFill>
                  <a:srgbClr val="E61F4F"/>
                </a:solidFill>
              </a:rPr>
              <a:t>Ayakkabı deyip geçme!</a:t>
            </a:r>
          </a:p>
        </p:txBody>
      </p:sp>
      <p:grpSp>
        <p:nvGrpSpPr>
          <p:cNvPr id="23" name="Grup 22"/>
          <p:cNvGrpSpPr/>
          <p:nvPr/>
        </p:nvGrpSpPr>
        <p:grpSpPr>
          <a:xfrm>
            <a:off x="556568" y="3596978"/>
            <a:ext cx="5360742" cy="646331"/>
            <a:chOff x="554927" y="1881525"/>
            <a:chExt cx="5360742" cy="646331"/>
          </a:xfrm>
        </p:grpSpPr>
        <p:sp>
          <p:nvSpPr>
            <p:cNvPr id="24" name="Metin kutusu 23"/>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4927" y="4244231"/>
            <a:ext cx="4814247" cy="646331"/>
            <a:chOff x="554927" y="1881525"/>
            <a:chExt cx="4814247" cy="646331"/>
          </a:xfrm>
        </p:grpSpPr>
        <p:sp>
          <p:nvSpPr>
            <p:cNvPr id="27" name="Metin kutusu 26"/>
            <p:cNvSpPr txBox="1"/>
            <p:nvPr/>
          </p:nvSpPr>
          <p:spPr>
            <a:xfrm>
              <a:off x="746177" y="1881525"/>
              <a:ext cx="4622997" cy="646331"/>
            </a:xfrm>
            <a:prstGeom prst="rect">
              <a:avLst/>
            </a:prstGeom>
            <a:noFill/>
          </p:spPr>
          <p:txBody>
            <a:bodyPr wrap="none" rtlCol="0">
              <a:spAutoFit/>
            </a:bodyPr>
            <a:lstStyle/>
            <a:p>
              <a:r>
                <a:rPr lang="tr-TR" dirty="0">
                  <a:solidFill>
                    <a:srgbClr val="575757"/>
                  </a:solidFill>
                </a:rPr>
                <a:t>Ayak genişliğine uygun olmayan dar ayakkabılar</a:t>
              </a:r>
            </a:p>
            <a:p>
              <a:r>
                <a:rPr lang="tr-TR" dirty="0">
                  <a:solidFill>
                    <a:srgbClr val="575757"/>
                  </a:solidFill>
                </a:rPr>
                <a:t>sinir sıkışmasına neden olabilir. </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2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4747"/>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a:blip r:embed="rId5"/>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265594"/>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2638062"/>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036057"/>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429620"/>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3821412"/>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val="40239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3" name="Grup 42"/>
          <p:cNvGrpSpPr/>
          <p:nvPr/>
        </p:nvGrpSpPr>
        <p:grpSpPr>
          <a:xfrm>
            <a:off x="554927" y="1859901"/>
            <a:ext cx="4997181" cy="353943"/>
            <a:chOff x="554927" y="1881525"/>
            <a:chExt cx="4997181" cy="353943"/>
          </a:xfrm>
        </p:grpSpPr>
        <p:sp>
          <p:nvSpPr>
            <p:cNvPr id="44" name="Metin kutusu 43"/>
            <p:cNvSpPr txBox="1"/>
            <p:nvPr/>
          </p:nvSpPr>
          <p:spPr>
            <a:xfrm>
              <a:off x="746177" y="1881525"/>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5"/>
            <a:stretch>
              <a:fillRect/>
            </a:stretch>
          </p:blipFill>
          <p:spPr>
            <a:xfrm>
              <a:off x="554927" y="1991580"/>
              <a:ext cx="191250" cy="180000"/>
            </a:xfrm>
            <a:prstGeom prst="rect">
              <a:avLst/>
            </a:prstGeom>
          </p:spPr>
        </p:pic>
      </p:grpSp>
      <p:grpSp>
        <p:nvGrpSpPr>
          <p:cNvPr id="46" name="Grup 45"/>
          <p:cNvGrpSpPr/>
          <p:nvPr/>
        </p:nvGrpSpPr>
        <p:grpSpPr>
          <a:xfrm>
            <a:off x="554927" y="2226766"/>
            <a:ext cx="4699792" cy="353943"/>
            <a:chOff x="554927" y="1881525"/>
            <a:chExt cx="4699792" cy="353943"/>
          </a:xfrm>
        </p:grpSpPr>
        <p:sp>
          <p:nvSpPr>
            <p:cNvPr id="47" name="Metin kutusu 46"/>
            <p:cNvSpPr txBox="1"/>
            <p:nvPr/>
          </p:nvSpPr>
          <p:spPr>
            <a:xfrm>
              <a:off x="746177" y="1881525"/>
              <a:ext cx="4508542" cy="353943"/>
            </a:xfrm>
            <a:prstGeom prst="rect">
              <a:avLst/>
            </a:prstGeom>
            <a:noFill/>
          </p:spPr>
          <p:txBody>
            <a:bodyPr wrap="none" rtlCol="0">
              <a:spAutoFit/>
            </a:bodyPr>
            <a:lstStyle/>
            <a:p>
              <a:r>
                <a:rPr lang="tr-TR" sz="1700" dirty="0">
                  <a:solidFill>
                    <a:srgbClr val="575757"/>
                  </a:solidFill>
                </a:rPr>
                <a:t>Sıvı sabunların antiseptik olmasına özen gösterin.</a:t>
              </a:r>
            </a:p>
          </p:txBody>
        </p:sp>
        <p:pic>
          <p:nvPicPr>
            <p:cNvPr id="48" name="Resim 47"/>
            <p:cNvPicPr>
              <a:picLocks noChangeAspect="1"/>
            </p:cNvPicPr>
            <p:nvPr/>
          </p:nvPicPr>
          <p:blipFill>
            <a:blip r:embed="rId5"/>
            <a:stretch>
              <a:fillRect/>
            </a:stretch>
          </p:blipFill>
          <p:spPr>
            <a:xfrm>
              <a:off x="554927" y="1991580"/>
              <a:ext cx="191250" cy="180000"/>
            </a:xfrm>
            <a:prstGeom prst="rect">
              <a:avLst/>
            </a:prstGeom>
          </p:spPr>
        </p:pic>
      </p:grpSp>
      <p:grpSp>
        <p:nvGrpSpPr>
          <p:cNvPr id="49" name="Grup 48"/>
          <p:cNvGrpSpPr/>
          <p:nvPr/>
        </p:nvGrpSpPr>
        <p:grpSpPr>
          <a:xfrm>
            <a:off x="555208" y="2594496"/>
            <a:ext cx="4679466" cy="353943"/>
            <a:chOff x="554927" y="1881525"/>
            <a:chExt cx="4679466" cy="353943"/>
          </a:xfrm>
        </p:grpSpPr>
        <p:sp>
          <p:nvSpPr>
            <p:cNvPr id="50" name="Metin kutusu 49"/>
            <p:cNvSpPr txBox="1"/>
            <p:nvPr/>
          </p:nvSpPr>
          <p:spPr>
            <a:xfrm>
              <a:off x="746177" y="1881525"/>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5"/>
            <a:stretch>
              <a:fillRect/>
            </a:stretch>
          </p:blipFill>
          <p:spPr>
            <a:xfrm>
              <a:off x="554927" y="1991580"/>
              <a:ext cx="191250" cy="180000"/>
            </a:xfrm>
            <a:prstGeom prst="rect">
              <a:avLst/>
            </a:prstGeom>
          </p:spPr>
        </p:pic>
      </p:grpSp>
      <p:grpSp>
        <p:nvGrpSpPr>
          <p:cNvPr id="55" name="Grup 54"/>
          <p:cNvGrpSpPr/>
          <p:nvPr/>
        </p:nvGrpSpPr>
        <p:grpSpPr>
          <a:xfrm>
            <a:off x="554927" y="2967867"/>
            <a:ext cx="4061220" cy="353943"/>
            <a:chOff x="554927" y="1881525"/>
            <a:chExt cx="4061220" cy="353943"/>
          </a:xfrm>
        </p:grpSpPr>
        <p:sp>
          <p:nvSpPr>
            <p:cNvPr id="56" name="Metin kutusu 55"/>
            <p:cNvSpPr txBox="1"/>
            <p:nvPr/>
          </p:nvSpPr>
          <p:spPr>
            <a:xfrm>
              <a:off x="746177" y="1881525"/>
              <a:ext cx="3869970" cy="353943"/>
            </a:xfrm>
            <a:prstGeom prst="rect">
              <a:avLst/>
            </a:prstGeom>
            <a:noFill/>
          </p:spPr>
          <p:txBody>
            <a:bodyPr wrap="none" rtlCol="0">
              <a:spAutoFit/>
            </a:bodyPr>
            <a:lstStyle/>
            <a:p>
              <a:r>
                <a:rPr lang="sv-SE" sz="1700" dirty="0">
                  <a:solidFill>
                    <a:srgbClr val="575757"/>
                  </a:solidFill>
                </a:rPr>
                <a:t>Yemek pişen yerleri deterjanla temizleyin.</a:t>
              </a:r>
            </a:p>
          </p:txBody>
        </p:sp>
        <p:pic>
          <p:nvPicPr>
            <p:cNvPr id="57" name="Resim 56"/>
            <p:cNvPicPr>
              <a:picLocks noChangeAspect="1"/>
            </p:cNvPicPr>
            <p:nvPr/>
          </p:nvPicPr>
          <p:blipFill>
            <a:blip r:embed="rId5"/>
            <a:stretch>
              <a:fillRect/>
            </a:stretch>
          </p:blipFill>
          <p:spPr>
            <a:xfrm>
              <a:off x="554927" y="1991580"/>
              <a:ext cx="191250" cy="180000"/>
            </a:xfrm>
            <a:prstGeom prst="rect">
              <a:avLst/>
            </a:prstGeom>
          </p:spPr>
        </p:pic>
      </p:grpSp>
      <p:grpSp>
        <p:nvGrpSpPr>
          <p:cNvPr id="58" name="Grup 57"/>
          <p:cNvGrpSpPr/>
          <p:nvPr/>
        </p:nvGrpSpPr>
        <p:grpSpPr>
          <a:xfrm>
            <a:off x="554927" y="3325165"/>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5"/>
            <a:stretch>
              <a:fillRect/>
            </a:stretch>
          </p:blipFill>
          <p:spPr>
            <a:xfrm>
              <a:off x="554927" y="1991580"/>
              <a:ext cx="191250" cy="180000"/>
            </a:xfrm>
            <a:prstGeom prst="rect">
              <a:avLst/>
            </a:prstGeom>
          </p:spPr>
        </p:pic>
      </p:grpSp>
      <p:grpSp>
        <p:nvGrpSpPr>
          <p:cNvPr id="61" name="Grup 60"/>
          <p:cNvGrpSpPr/>
          <p:nvPr/>
        </p:nvGrpSpPr>
        <p:grpSpPr>
          <a:xfrm>
            <a:off x="554927" y="3652524"/>
            <a:ext cx="2947838" cy="353943"/>
            <a:chOff x="554927" y="1881525"/>
            <a:chExt cx="2947838" cy="353943"/>
          </a:xfrm>
        </p:grpSpPr>
        <p:sp>
          <p:nvSpPr>
            <p:cNvPr id="62" name="Metin kutusu 61"/>
            <p:cNvSpPr txBox="1"/>
            <p:nvPr/>
          </p:nvSpPr>
          <p:spPr>
            <a:xfrm>
              <a:off x="746177" y="1881525"/>
              <a:ext cx="2756588" cy="353943"/>
            </a:xfrm>
            <a:prstGeom prst="rect">
              <a:avLst/>
            </a:prstGeom>
            <a:noFill/>
          </p:spPr>
          <p:txBody>
            <a:bodyPr wrap="none" rtlCol="0">
              <a:spAutoFit/>
            </a:bodyPr>
            <a:lstStyle/>
            <a:p>
              <a:r>
                <a:rPr lang="sv-SE" sz="1700" dirty="0">
                  <a:solidFill>
                    <a:srgbClr val="575757"/>
                  </a:solidFill>
                </a:rPr>
                <a:t>Kıyafet dolabınız temiz olsun.</a:t>
              </a:r>
            </a:p>
          </p:txBody>
        </p:sp>
        <p:pic>
          <p:nvPicPr>
            <p:cNvPr id="63" name="Resim 62"/>
            <p:cNvPicPr>
              <a:picLocks noChangeAspect="1"/>
            </p:cNvPicPr>
            <p:nvPr/>
          </p:nvPicPr>
          <p:blipFill>
            <a:blip r:embed="rId5"/>
            <a:stretch>
              <a:fillRect/>
            </a:stretch>
          </p:blipFill>
          <p:spPr>
            <a:xfrm>
              <a:off x="554927" y="1991580"/>
              <a:ext cx="191250" cy="180000"/>
            </a:xfrm>
            <a:prstGeom prst="rect">
              <a:avLst/>
            </a:prstGeom>
          </p:spPr>
        </p:pic>
      </p:grpSp>
      <p:grpSp>
        <p:nvGrpSpPr>
          <p:cNvPr id="67" name="Grup 66"/>
          <p:cNvGrpSpPr/>
          <p:nvPr/>
        </p:nvGrpSpPr>
        <p:grpSpPr>
          <a:xfrm>
            <a:off x="554927" y="4035212"/>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5"/>
            <a:stretch>
              <a:fillRect/>
            </a:stretch>
          </p:blipFill>
          <p:spPr>
            <a:xfrm>
              <a:off x="554927" y="1991580"/>
              <a:ext cx="191250" cy="180000"/>
            </a:xfrm>
            <a:prstGeom prst="rect">
              <a:avLst/>
            </a:prstGeom>
          </p:spPr>
        </p:pic>
      </p:grpSp>
      <p:grpSp>
        <p:nvGrpSpPr>
          <p:cNvPr id="70" name="Grup 69"/>
          <p:cNvGrpSpPr/>
          <p:nvPr/>
        </p:nvGrpSpPr>
        <p:grpSpPr>
          <a:xfrm>
            <a:off x="554927" y="4430951"/>
            <a:ext cx="2274321" cy="353943"/>
            <a:chOff x="554927" y="1881525"/>
            <a:chExt cx="2274321" cy="353943"/>
          </a:xfrm>
        </p:grpSpPr>
        <p:sp>
          <p:nvSpPr>
            <p:cNvPr id="71" name="Metin kutusu 70"/>
            <p:cNvSpPr txBox="1"/>
            <p:nvPr/>
          </p:nvSpPr>
          <p:spPr>
            <a:xfrm>
              <a:off x="746177" y="188152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5"/>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50"/>
                                        <p:tgtEl>
                                          <p:spTgt spid="4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250"/>
                                        <p:tgtEl>
                                          <p:spTgt spid="46"/>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50"/>
                                        <p:tgtEl>
                                          <p:spTgt spid="49"/>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
                                        <p:tgtEl>
                                          <p:spTgt spid="5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50"/>
                                        <p:tgtEl>
                                          <p:spTgt spid="58"/>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50"/>
                                        <p:tgtEl>
                                          <p:spTgt spid="6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250"/>
                                        <p:tgtEl>
                                          <p:spTgt spid="67"/>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250"/>
                                        <p:tgtEl>
                                          <p:spTgt spid="70"/>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583"/>
            <a:ext cx="4684083" cy="615553"/>
            <a:chOff x="554927" y="1881525"/>
            <a:chExt cx="4684083" cy="615553"/>
          </a:xfrm>
        </p:grpSpPr>
        <p:sp>
          <p:nvSpPr>
            <p:cNvPr id="16" name="Metin kutusu 15"/>
            <p:cNvSpPr txBox="1"/>
            <p:nvPr/>
          </p:nvSpPr>
          <p:spPr>
            <a:xfrm>
              <a:off x="746177" y="1881525"/>
              <a:ext cx="4492833" cy="615553"/>
            </a:xfrm>
            <a:prstGeom prst="rect">
              <a:avLst/>
            </a:prstGeom>
            <a:noFill/>
          </p:spPr>
          <p:txBody>
            <a:bodyPr wrap="none" rtlCol="0">
              <a:spAutoFit/>
            </a:bodyPr>
            <a:lstStyle/>
            <a:p>
              <a:r>
                <a:rPr lang="tr-TR" sz="1700" dirty="0">
                  <a:solidFill>
                    <a:srgbClr val="575757"/>
                  </a:solidFill>
                </a:rPr>
                <a:t>Başkalarının da kullanacağı alanları temiz bırakın.</a:t>
              </a:r>
            </a:p>
            <a:p>
              <a:r>
                <a:rPr lang="tr-TR" sz="1700" dirty="0">
                  <a:solidFill>
                    <a:srgbClr val="575757"/>
                  </a:solidFill>
                </a:rPr>
                <a:t>(Tuvalet, banyo, sınıf, oyun alanları vb.)</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49000" b="-7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8962"/>
            <a:ext cx="5054761" cy="615553"/>
            <a:chOff x="554927" y="1881525"/>
            <a:chExt cx="5054761" cy="615553"/>
          </a:xfrm>
        </p:grpSpPr>
        <p:sp>
          <p:nvSpPr>
            <p:cNvPr id="24" name="Metin kutusu 23"/>
            <p:cNvSpPr txBox="1"/>
            <p:nvPr/>
          </p:nvSpPr>
          <p:spPr>
            <a:xfrm>
              <a:off x="746177" y="1881525"/>
              <a:ext cx="4863511" cy="615553"/>
            </a:xfrm>
            <a:prstGeom prst="rect">
              <a:avLst/>
            </a:prstGeom>
            <a:noFill/>
          </p:spPr>
          <p:txBody>
            <a:bodyPr wrap="none" rtlCol="0">
              <a:spAutoFit/>
            </a:bodyPr>
            <a:lstStyle/>
            <a:p>
              <a:r>
                <a:rPr lang="tr-TR" sz="1700" dirty="0">
                  <a:solidFill>
                    <a:srgbClr val="575757"/>
                  </a:solidFill>
                </a:rPr>
                <a:t>Okul içerisinde sadece temizliğinden emin olduğunuz</a:t>
              </a:r>
            </a:p>
            <a:p>
              <a:r>
                <a:rPr lang="tr-TR" sz="1700" dirty="0">
                  <a:solidFill>
                    <a:srgbClr val="575757"/>
                  </a:solidFill>
                </a:rPr>
                <a:t>kaynaklardan su için.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4499"/>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Tebeşir ve tahta kalemini yalnızca yazı yazma amaçlı kullanın.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14876"/>
            <a:ext cx="3807433" cy="353943"/>
            <a:chOff x="554927" y="1881525"/>
            <a:chExt cx="3807433" cy="353943"/>
          </a:xfrm>
        </p:grpSpPr>
        <p:sp>
          <p:nvSpPr>
            <p:cNvPr id="30" name="Metin kutusu 29"/>
            <p:cNvSpPr txBox="1"/>
            <p:nvPr/>
          </p:nvSpPr>
          <p:spPr>
            <a:xfrm>
              <a:off x="746177" y="1881525"/>
              <a:ext cx="3616183" cy="353943"/>
            </a:xfrm>
            <a:prstGeom prst="rect">
              <a:avLst/>
            </a:prstGeom>
            <a:noFill/>
          </p:spPr>
          <p:txBody>
            <a:bodyPr wrap="none" rtlCol="0">
              <a:spAutoFit/>
            </a:bodyPr>
            <a:lstStyle/>
            <a:p>
              <a:r>
                <a:rPr lang="tr-TR" sz="1700" dirty="0">
                  <a:solidFill>
                    <a:srgbClr val="575757"/>
                  </a:solidFill>
                </a:rPr>
                <a:t>Sıranızı ve okul duvarlarını temiz tutun.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787474"/>
            <a:ext cx="4553085" cy="353943"/>
            <a:chOff x="554927" y="1881525"/>
            <a:chExt cx="4553085" cy="353943"/>
          </a:xfrm>
        </p:grpSpPr>
        <p:sp>
          <p:nvSpPr>
            <p:cNvPr id="38" name="Metin kutusu 37"/>
            <p:cNvSpPr txBox="1"/>
            <p:nvPr/>
          </p:nvSpPr>
          <p:spPr>
            <a:xfrm>
              <a:off x="746177" y="1881525"/>
              <a:ext cx="4361835" cy="353943"/>
            </a:xfrm>
            <a:prstGeom prst="rect">
              <a:avLst/>
            </a:prstGeom>
            <a:noFill/>
          </p:spPr>
          <p:txBody>
            <a:bodyPr wrap="none" rtlCol="0">
              <a:spAutoFit/>
            </a:bodyPr>
            <a:lstStyle/>
            <a:p>
              <a:r>
                <a:rPr lang="tr-TR" sz="1700" dirty="0">
                  <a:solidFill>
                    <a:srgbClr val="575757"/>
                  </a:solidFill>
                </a:rPr>
                <a:t>Tuvaletler temiz değilse görevlilere haber verin.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4142795"/>
            <a:ext cx="4043395" cy="353943"/>
            <a:chOff x="554927" y="1881525"/>
            <a:chExt cx="4043395" cy="353943"/>
          </a:xfrm>
        </p:grpSpPr>
        <p:sp>
          <p:nvSpPr>
            <p:cNvPr id="41" name="Metin kutusu 40"/>
            <p:cNvSpPr txBox="1"/>
            <p:nvPr/>
          </p:nvSpPr>
          <p:spPr>
            <a:xfrm>
              <a:off x="746177" y="1881525"/>
              <a:ext cx="3852145" cy="353943"/>
            </a:xfrm>
            <a:prstGeom prst="rect">
              <a:avLst/>
            </a:prstGeom>
            <a:noFill/>
          </p:spPr>
          <p:txBody>
            <a:bodyPr wrap="none" rtlCol="0">
              <a:spAutoFit/>
            </a:bodyPr>
            <a:lstStyle/>
            <a:p>
              <a:r>
                <a:rPr lang="tr-TR" sz="1700" dirty="0">
                  <a:solidFill>
                    <a:srgbClr val="575757"/>
                  </a:solidFill>
                </a:rPr>
                <a:t>Okul ve sınıf içerisindeki eşyaları koruyun.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32" name="Dikdörtgen 31"/>
          <p:cNvSpPr/>
          <p:nvPr/>
        </p:nvSpPr>
        <p:spPr>
          <a:xfrm>
            <a:off x="746177" y="1448616"/>
            <a:ext cx="3024289" cy="369332"/>
          </a:xfrm>
          <a:prstGeom prst="rect">
            <a:avLst/>
          </a:prstGeom>
        </p:spPr>
        <p:txBody>
          <a:bodyPr wrap="none">
            <a:spAutoFit/>
          </a:bodyPr>
          <a:lstStyle/>
          <a:p>
            <a:r>
              <a:rPr lang="tr-TR" b="1" dirty="0">
                <a:solidFill>
                  <a:srgbClr val="E61F4F"/>
                </a:solidFill>
              </a:rPr>
              <a:t>Okulda nelere dikkat edelim?</a:t>
            </a:r>
          </a:p>
        </p:txBody>
      </p:sp>
    </p:spTree>
    <p:extLst>
      <p:ext uri="{BB962C8B-B14F-4D97-AF65-F5344CB8AC3E}">
        <p14:creationId xmlns:p14="http://schemas.microsoft.com/office/powerpoint/2010/main" val="35872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50946"/>
            <a:ext cx="5589587" cy="615553"/>
            <a:chOff x="554927" y="1881525"/>
            <a:chExt cx="5589587" cy="615553"/>
          </a:xfrm>
        </p:grpSpPr>
        <p:sp>
          <p:nvSpPr>
            <p:cNvPr id="16" name="Metin kutusu 15"/>
            <p:cNvSpPr txBox="1"/>
            <p:nvPr/>
          </p:nvSpPr>
          <p:spPr>
            <a:xfrm>
              <a:off x="746177" y="1881525"/>
              <a:ext cx="5398337" cy="615553"/>
            </a:xfrm>
            <a:prstGeom prst="rect">
              <a:avLst/>
            </a:prstGeom>
            <a:noFill/>
          </p:spPr>
          <p:txBody>
            <a:bodyPr wrap="none" rtlCol="0">
              <a:spAutoFit/>
            </a:bodyPr>
            <a:lstStyle/>
            <a:p>
              <a:r>
                <a:rPr lang="tr-TR" sz="1700" dirty="0">
                  <a:solidFill>
                    <a:srgbClr val="575757"/>
                  </a:solidFill>
                </a:rPr>
                <a:t>Doğada yok olması uzun zaman alan ve çevreye zarar veren</a:t>
              </a:r>
            </a:p>
            <a:p>
              <a:r>
                <a:rPr lang="tr-TR" sz="1700" dirty="0">
                  <a:solidFill>
                    <a:srgbClr val="575757"/>
                  </a:solidFill>
                </a:rPr>
                <a:t>her türlü pili yalnızca pil kutularına atın.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3317"/>
            <a:ext cx="5402933" cy="615553"/>
            <a:chOff x="554927" y="1881525"/>
            <a:chExt cx="5402933" cy="615553"/>
          </a:xfrm>
        </p:grpSpPr>
        <p:sp>
          <p:nvSpPr>
            <p:cNvPr id="24" name="Metin kutusu 23"/>
            <p:cNvSpPr txBox="1"/>
            <p:nvPr/>
          </p:nvSpPr>
          <p:spPr>
            <a:xfrm>
              <a:off x="746177" y="1881525"/>
              <a:ext cx="5211683" cy="615553"/>
            </a:xfrm>
            <a:prstGeom prst="rect">
              <a:avLst/>
            </a:prstGeom>
            <a:noFill/>
          </p:spPr>
          <p:txBody>
            <a:bodyPr wrap="none" rtlCol="0">
              <a:spAutoFit/>
            </a:bodyPr>
            <a:lstStyle/>
            <a:p>
              <a:r>
                <a:rPr lang="tr-TR" sz="1700" dirty="0">
                  <a:solidFill>
                    <a:srgbClr val="575757"/>
                  </a:solidFill>
                </a:rPr>
                <a:t>Kağıtları, cam ve plastik atıklarınızı türlerine uygun olarak</a:t>
              </a:r>
            </a:p>
            <a:p>
              <a:r>
                <a:rPr lang="tr-TR" sz="1700" dirty="0">
                  <a:solidFill>
                    <a:srgbClr val="575757"/>
                  </a:solidFill>
                </a:rPr>
                <a:t>geri dönüşüm kutularına atın.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8494"/>
            <a:ext cx="2983809" cy="353943"/>
            <a:chOff x="554927" y="1881525"/>
            <a:chExt cx="2983809" cy="353943"/>
          </a:xfrm>
        </p:grpSpPr>
        <p:sp>
          <p:nvSpPr>
            <p:cNvPr id="27" name="Metin kutusu 26"/>
            <p:cNvSpPr txBox="1"/>
            <p:nvPr/>
          </p:nvSpPr>
          <p:spPr>
            <a:xfrm>
              <a:off x="746177" y="1881525"/>
              <a:ext cx="2792559" cy="353943"/>
            </a:xfrm>
            <a:prstGeom prst="rect">
              <a:avLst/>
            </a:prstGeom>
            <a:noFill/>
          </p:spPr>
          <p:txBody>
            <a:bodyPr wrap="none" rtlCol="0">
              <a:spAutoFit/>
            </a:bodyPr>
            <a:lstStyle/>
            <a:p>
              <a:r>
                <a:rPr lang="tr-TR" sz="1700" dirty="0">
                  <a:solidFill>
                    <a:srgbClr val="575757"/>
                  </a:solidFill>
                </a:rPr>
                <a:t>Çöplerinizi çöp kutusuna atın.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37974"/>
            <a:ext cx="4424588" cy="353943"/>
            <a:chOff x="554927" y="1881525"/>
            <a:chExt cx="4424588" cy="353943"/>
          </a:xfrm>
        </p:grpSpPr>
        <p:sp>
          <p:nvSpPr>
            <p:cNvPr id="30" name="Metin kutusu 29"/>
            <p:cNvSpPr txBox="1"/>
            <p:nvPr/>
          </p:nvSpPr>
          <p:spPr>
            <a:xfrm>
              <a:off x="746177" y="1881525"/>
              <a:ext cx="4233338" cy="353943"/>
            </a:xfrm>
            <a:prstGeom prst="rect">
              <a:avLst/>
            </a:prstGeom>
            <a:noFill/>
          </p:spPr>
          <p:txBody>
            <a:bodyPr wrap="none" rtlCol="0">
              <a:spAutoFit/>
            </a:bodyPr>
            <a:lstStyle/>
            <a:p>
              <a:r>
                <a:rPr lang="tr-TR" sz="1700" dirty="0">
                  <a:solidFill>
                    <a:srgbClr val="575757"/>
                  </a:solidFill>
                </a:rPr>
                <a:t>Bahçenizdeki çöpleri alıp çöp kutusuna koyun.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814425"/>
            <a:ext cx="3109998" cy="353943"/>
            <a:chOff x="554927" y="1881525"/>
            <a:chExt cx="3109998" cy="353943"/>
          </a:xfrm>
        </p:grpSpPr>
        <p:sp>
          <p:nvSpPr>
            <p:cNvPr id="38" name="Metin kutusu 37"/>
            <p:cNvSpPr txBox="1"/>
            <p:nvPr/>
          </p:nvSpPr>
          <p:spPr>
            <a:xfrm>
              <a:off x="746177" y="1881525"/>
              <a:ext cx="2918748" cy="353943"/>
            </a:xfrm>
            <a:prstGeom prst="rect">
              <a:avLst/>
            </a:prstGeom>
            <a:noFill/>
          </p:spPr>
          <p:txBody>
            <a:bodyPr wrap="none" rtlCol="0">
              <a:spAutoFit/>
            </a:bodyPr>
            <a:lstStyle/>
            <a:p>
              <a:r>
                <a:rPr lang="tr-TR" sz="1700" dirty="0">
                  <a:solidFill>
                    <a:srgbClr val="575757"/>
                  </a:solidFill>
                </a:rPr>
                <a:t>Çiğnediğiniz sakızları çöpe atın.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
        <p:nvSpPr>
          <p:cNvPr id="31" name="Dikdörtgen 30"/>
          <p:cNvSpPr/>
          <p:nvPr/>
        </p:nvSpPr>
        <p:spPr>
          <a:xfrm>
            <a:off x="746177" y="1448616"/>
            <a:ext cx="5540491" cy="369332"/>
          </a:xfrm>
          <a:prstGeom prst="rect">
            <a:avLst/>
          </a:prstGeom>
        </p:spPr>
        <p:txBody>
          <a:bodyPr wrap="none">
            <a:spAutoFit/>
          </a:bodyPr>
          <a:lstStyle/>
          <a:p>
            <a:r>
              <a:rPr lang="tr-TR" b="1" dirty="0">
                <a:solidFill>
                  <a:srgbClr val="E61F4F"/>
                </a:solidFill>
              </a:rPr>
              <a:t>Temiz bir dünyada yaşamayı sürdürmek için ne yapalım?</a:t>
            </a:r>
          </a:p>
        </p:txBody>
      </p:sp>
    </p:spTree>
    <p:extLst>
      <p:ext uri="{BB962C8B-B14F-4D97-AF65-F5344CB8AC3E}">
        <p14:creationId xmlns:p14="http://schemas.microsoft.com/office/powerpoint/2010/main"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E61F4F"/>
                </a:solidFill>
              </a:rPr>
              <a:t>Spor ve hareketliliğin faydaları:</a:t>
            </a:r>
          </a:p>
        </p:txBody>
      </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17" name="Grup 16"/>
          <p:cNvGrpSpPr/>
          <p:nvPr/>
        </p:nvGrpSpPr>
        <p:grpSpPr>
          <a:xfrm>
            <a:off x="2782814" y="3070226"/>
            <a:ext cx="2581547" cy="2141270"/>
            <a:chOff x="660400" y="3070226"/>
            <a:chExt cx="2317750" cy="1922463"/>
          </a:xfrm>
        </p:grpSpPr>
        <p:grpSp>
          <p:nvGrpSpPr>
            <p:cNvPr id="16" name="Grup 15"/>
            <p:cNvGrpSpPr/>
            <p:nvPr/>
          </p:nvGrpSpPr>
          <p:grpSpPr>
            <a:xfrm>
              <a:off x="660400" y="3070226"/>
              <a:ext cx="2317750" cy="1922463"/>
              <a:chOff x="660400" y="3070226"/>
              <a:chExt cx="2317750" cy="1922463"/>
            </a:xfrm>
          </p:grpSpPr>
          <p:sp>
            <p:nvSpPr>
              <p:cNvPr id="10"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 name="Dikdörtgen 2"/>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250" fill="hold"/>
                                        <p:tgtEl>
                                          <p:spTgt spid="41"/>
                                        </p:tgtEl>
                                        <p:attrNameLst>
                                          <p:attrName>ppt_x</p:attrName>
                                        </p:attrNameLst>
                                      </p:cBhvr>
                                      <p:tavLst>
                                        <p:tav tm="0">
                                          <p:val>
                                            <p:strVal val="1+#ppt_w/2"/>
                                          </p:val>
                                        </p:tav>
                                        <p:tav tm="100000">
                                          <p:val>
                                            <p:strVal val="#ppt_x"/>
                                          </p:val>
                                        </p:tav>
                                      </p:tavLst>
                                    </p:anim>
                                    <p:anim calcmode="lin" valueType="num">
                                      <p:cBhvr additive="base">
                                        <p:cTn id="44" dur="2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3" grpId="0" animBg="1"/>
      <p:bldP spid="15" grpId="0" animBg="1"/>
      <p:bldP spid="26"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hissederseniz egzersize ara verin.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2988572"/>
            <a:ext cx="7039406" cy="646331"/>
            <a:chOff x="554927" y="1881525"/>
            <a:chExt cx="7039406" cy="646331"/>
          </a:xfrm>
        </p:grpSpPr>
        <p:sp>
          <p:nvSpPr>
            <p:cNvPr id="37" name="Metin kutusu 36"/>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Yumuşak tabanlı spor ayakkabıları ile vücut terini emen pamuklu atlet ve rahat eşofmanlarla egzersiz yapın.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558132"/>
            <a:ext cx="6952778" cy="646331"/>
            <a:chOff x="554927" y="1881525"/>
            <a:chExt cx="6952778" cy="646331"/>
          </a:xfrm>
        </p:grpSpPr>
        <p:sp>
          <p:nvSpPr>
            <p:cNvPr id="40" name="Metin kutusu 39"/>
            <p:cNvSpPr txBox="1"/>
            <p:nvPr/>
          </p:nvSpPr>
          <p:spPr>
            <a:xfrm>
              <a:off x="746177" y="1881525"/>
              <a:ext cx="6761528" cy="646331"/>
            </a:xfrm>
            <a:prstGeom prst="rect">
              <a:avLst/>
            </a:prstGeom>
            <a:noFill/>
          </p:spPr>
          <p:txBody>
            <a:bodyPr wrap="square" rtlCol="0">
              <a:spAutoFit/>
            </a:bodyPr>
            <a:lstStyle/>
            <a:p>
              <a:r>
                <a:rPr lang="tr-TR" dirty="0">
                  <a:solidFill>
                    <a:srgbClr val="575757"/>
                  </a:solidFill>
                </a:rPr>
                <a:t>Tempolu yürüyüşten daha ağır bir egzersiz türü uygulayacaksanız uzman yardımı almayı  unutmayın.</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153263"/>
            <a:ext cx="7039406" cy="369332"/>
            <a:chOff x="554927" y="1881525"/>
            <a:chExt cx="7039406" cy="369332"/>
          </a:xfrm>
        </p:grpSpPr>
        <p:sp>
          <p:nvSpPr>
            <p:cNvPr id="43" name="Metin kutusu 42"/>
            <p:cNvSpPr txBox="1"/>
            <p:nvPr/>
          </p:nvSpPr>
          <p:spPr>
            <a:xfrm>
              <a:off x="746177" y="1881525"/>
              <a:ext cx="6848156" cy="369332"/>
            </a:xfrm>
            <a:prstGeom prst="rect">
              <a:avLst/>
            </a:prstGeom>
            <a:noFill/>
          </p:spPr>
          <p:txBody>
            <a:bodyPr wrap="square" rtlCol="0">
              <a:spAutoFit/>
            </a:bodyPr>
            <a:lstStyle/>
            <a:p>
              <a:r>
                <a:rPr lang="tr-TR" dirty="0">
                  <a:solidFill>
                    <a:srgbClr val="575757"/>
                  </a:solidFill>
                </a:rPr>
                <a:t>Kıyafetleriniz yapacağınız spora uygun değilse egzersizlere başlamayın.</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141294"/>
            <a:ext cx="2689069" cy="369332"/>
          </a:xfrm>
          <a:prstGeom prst="rect">
            <a:avLst/>
          </a:prstGeom>
        </p:spPr>
        <p:txBody>
          <a:bodyPr wrap="none">
            <a:spAutoFit/>
          </a:bodyPr>
          <a:lstStyle/>
          <a:p>
            <a:r>
              <a:rPr lang="tr-TR" b="1" dirty="0">
                <a:solidFill>
                  <a:srgbClr val="E61F4F"/>
                </a:solidFill>
              </a:rPr>
              <a:t>Doğru fiziksel aktivite için:</a:t>
            </a:r>
          </a:p>
        </p:txBody>
      </p:sp>
      <p:grpSp>
        <p:nvGrpSpPr>
          <p:cNvPr id="30" name="Grup 29"/>
          <p:cNvGrpSpPr/>
          <p:nvPr/>
        </p:nvGrpSpPr>
        <p:grpSpPr>
          <a:xfrm>
            <a:off x="554927" y="4471592"/>
            <a:ext cx="7039406" cy="646331"/>
            <a:chOff x="554927" y="1881525"/>
            <a:chExt cx="7039406" cy="646331"/>
          </a:xfrm>
        </p:grpSpPr>
        <p:sp>
          <p:nvSpPr>
            <p:cNvPr id="31" name="Metin kutusu 30"/>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soğuma hareketleri yapmayı ihmal etmeyin.</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2400359"/>
            <a:ext cx="6550548" cy="1631216"/>
            <a:chOff x="554927" y="2447025"/>
            <a:chExt cx="6550548" cy="1631216"/>
          </a:xfrm>
        </p:grpSpPr>
        <p:sp>
          <p:nvSpPr>
            <p:cNvPr id="33" name="Dikdörtgen 32"/>
            <p:cNvSpPr/>
            <p:nvPr/>
          </p:nvSpPr>
          <p:spPr>
            <a:xfrm>
              <a:off x="746177" y="2447025"/>
              <a:ext cx="6359298" cy="1631216"/>
            </a:xfrm>
            <a:prstGeom prst="rect">
              <a:avLst/>
            </a:prstGeom>
          </p:spPr>
          <p:txBody>
            <a:bodyPr wrap="square">
              <a:spAutoFit/>
            </a:bodyPr>
            <a:lstStyle/>
            <a:p>
              <a:r>
                <a:rPr lang="tr-TR" sz="2000" dirty="0">
                  <a:solidFill>
                    <a:srgbClr val="575757"/>
                  </a:solidFill>
                </a:rPr>
                <a:t>Bir işe başlamak kolay fakat devam ettirmek zordur.</a:t>
              </a: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sp>
        <p:nvSpPr>
          <p:cNvPr id="33" name="Dikdörtgen 32"/>
          <p:cNvSpPr/>
          <p:nvPr/>
        </p:nvSpPr>
        <p:spPr>
          <a:xfrm>
            <a:off x="427030" y="1619320"/>
            <a:ext cx="6359298" cy="369332"/>
          </a:xfrm>
          <a:prstGeom prst="rect">
            <a:avLst/>
          </a:prstGeom>
        </p:spPr>
        <p:txBody>
          <a:bodyPr wrap="square">
            <a:spAutoFit/>
          </a:bodyPr>
          <a:lstStyle/>
          <a:p>
            <a:r>
              <a:rPr lang="tr-TR" b="1" dirty="0">
                <a:solidFill>
                  <a:srgbClr val="FAB529"/>
                </a:solidFill>
              </a:rPr>
              <a:t>Bu problemi aşmak için şu yol tercih edilebilir.</a:t>
            </a:r>
          </a:p>
        </p:txBody>
      </p:sp>
      <p:pic>
        <p:nvPicPr>
          <p:cNvPr id="8" name="Resim 7"/>
          <p:cNvPicPr>
            <a:picLocks noChangeAspect="1"/>
          </p:cNvPicPr>
          <p:nvPr/>
        </p:nvPicPr>
        <p:blipFill>
          <a:blip r:embed="rId4"/>
          <a:stretch>
            <a:fillRect/>
          </a:stretch>
        </p:blipFill>
        <p:spPr>
          <a:xfrm>
            <a:off x="839861" y="3429000"/>
            <a:ext cx="1001250" cy="911250"/>
          </a:xfrm>
          <a:prstGeom prst="rect">
            <a:avLst/>
          </a:prstGeom>
        </p:spPr>
      </p:pic>
      <p:pic>
        <p:nvPicPr>
          <p:cNvPr id="9" name="Resim 8"/>
          <p:cNvPicPr>
            <a:picLocks noChangeAspect="1"/>
          </p:cNvPicPr>
          <p:nvPr/>
        </p:nvPicPr>
        <p:blipFill>
          <a:blip r:embed="rId5"/>
          <a:stretch>
            <a:fillRect/>
          </a:stretch>
        </p:blipFill>
        <p:spPr>
          <a:xfrm>
            <a:off x="4460107" y="2206163"/>
            <a:ext cx="1271250" cy="1327500"/>
          </a:xfrm>
          <a:prstGeom prst="rect">
            <a:avLst/>
          </a:prstGeom>
        </p:spPr>
      </p:pic>
      <p:pic>
        <p:nvPicPr>
          <p:cNvPr id="10" name="Resim 9"/>
          <p:cNvPicPr>
            <a:picLocks noChangeAspect="1"/>
          </p:cNvPicPr>
          <p:nvPr/>
        </p:nvPicPr>
        <p:blipFill>
          <a:blip r:embed="rId6"/>
          <a:stretch>
            <a:fillRect/>
          </a:stretch>
        </p:blipFill>
        <p:spPr>
          <a:xfrm rot="19283724">
            <a:off x="8758877" y="2045318"/>
            <a:ext cx="551250" cy="1395000"/>
          </a:xfrm>
          <a:prstGeom prst="rect">
            <a:avLst/>
          </a:prstGeom>
        </p:spPr>
      </p:pic>
      <p:pic>
        <p:nvPicPr>
          <p:cNvPr id="11" name="Resim 10"/>
          <p:cNvPicPr>
            <a:picLocks noChangeAspect="1"/>
          </p:cNvPicPr>
          <p:nvPr/>
        </p:nvPicPr>
        <p:blipFill>
          <a:blip r:embed="rId7"/>
          <a:stretch>
            <a:fillRect/>
          </a:stretch>
        </p:blipFill>
        <p:spPr>
          <a:xfrm>
            <a:off x="6197364" y="3683777"/>
            <a:ext cx="2261250" cy="1136250"/>
          </a:xfrm>
          <a:prstGeom prst="rect">
            <a:avLst/>
          </a:prstGeom>
        </p:spPr>
      </p:pic>
      <p:grpSp>
        <p:nvGrpSpPr>
          <p:cNvPr id="14" name="Grup 13"/>
          <p:cNvGrpSpPr/>
          <p:nvPr/>
        </p:nvGrpSpPr>
        <p:grpSpPr>
          <a:xfrm>
            <a:off x="410252" y="2204210"/>
            <a:ext cx="3364795" cy="1077218"/>
            <a:chOff x="410252" y="2204210"/>
            <a:chExt cx="3364795" cy="1077218"/>
          </a:xfrm>
        </p:grpSpPr>
        <p:sp>
          <p:nvSpPr>
            <p:cNvPr id="2" name="Dikdörtgen 1"/>
            <p:cNvSpPr/>
            <p:nvPr/>
          </p:nvSpPr>
          <p:spPr>
            <a:xfrm>
              <a:off x="427031" y="2204210"/>
              <a:ext cx="3348016" cy="1077218"/>
            </a:xfrm>
            <a:prstGeom prst="rect">
              <a:avLst/>
            </a:prstGeom>
          </p:spPr>
          <p:txBody>
            <a:bodyPr wrap="square">
              <a:spAutoFit/>
            </a:bodyPr>
            <a:lstStyle/>
            <a:p>
              <a:r>
                <a:rPr lang="tr-TR" sz="1600" b="1" dirty="0">
                  <a:solidFill>
                    <a:srgbClr val="E61F4F"/>
                  </a:solidFill>
                </a:rPr>
                <a:t>Başlangıçta basit hedefler koyun:</a:t>
              </a:r>
            </a:p>
            <a:p>
              <a:r>
                <a:rPr lang="tr-TR" sz="1600" dirty="0"/>
                <a:t>İlk günler egzersiz süreniz ve</a:t>
              </a:r>
            </a:p>
            <a:p>
              <a:r>
                <a:rPr lang="tr-TR" sz="1600" dirty="0"/>
                <a:t>hedefleriniz kısa olsun, giderek</a:t>
              </a:r>
            </a:p>
            <a:p>
              <a:r>
                <a:rPr lang="tr-TR" sz="1600" dirty="0"/>
                <a:t>arttırmaya çalışın.</a:t>
              </a:r>
            </a:p>
          </p:txBody>
        </p:sp>
        <p:sp>
          <p:nvSpPr>
            <p:cNvPr id="12" name="Yuvarlatılmış Dikdörtgen 11"/>
            <p:cNvSpPr/>
            <p:nvPr/>
          </p:nvSpPr>
          <p:spPr>
            <a:xfrm>
              <a:off x="410252" y="2204210"/>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6" name="Grup 15"/>
          <p:cNvGrpSpPr/>
          <p:nvPr/>
        </p:nvGrpSpPr>
        <p:grpSpPr>
          <a:xfrm>
            <a:off x="5750045" y="1818213"/>
            <a:ext cx="2978900" cy="1087951"/>
            <a:chOff x="5750045" y="1818213"/>
            <a:chExt cx="2978900" cy="1087951"/>
          </a:xfrm>
        </p:grpSpPr>
        <p:sp>
          <p:nvSpPr>
            <p:cNvPr id="3" name="Dikdörtgen 2"/>
            <p:cNvSpPr/>
            <p:nvPr/>
          </p:nvSpPr>
          <p:spPr>
            <a:xfrm>
              <a:off x="5755397" y="1818213"/>
              <a:ext cx="2956770" cy="1077218"/>
            </a:xfrm>
            <a:prstGeom prst="rect">
              <a:avLst/>
            </a:prstGeom>
          </p:spPr>
          <p:txBody>
            <a:bodyPr wrap="square">
              <a:spAutoFit/>
            </a:bodyPr>
            <a:lstStyle/>
            <a:p>
              <a:r>
                <a:rPr lang="tr-TR" sz="1600" b="1" dirty="0">
                  <a:solidFill>
                    <a:srgbClr val="E61F4F"/>
                  </a:solidFill>
                </a:rPr>
                <a:t>Hazırlanın:</a:t>
              </a:r>
              <a:endParaRPr lang="tr-TR" sz="1600" dirty="0"/>
            </a:p>
            <a:p>
              <a:r>
                <a:rPr lang="tr-TR" sz="1600" dirty="0"/>
                <a:t>Yapılacak egzersiz türüne</a:t>
              </a:r>
            </a:p>
            <a:p>
              <a:r>
                <a:rPr lang="tr-TR" sz="1600" dirty="0"/>
                <a:t>göre  kıyafetlerin ve ekipmanların</a:t>
              </a:r>
            </a:p>
            <a:p>
              <a:r>
                <a:rPr lang="tr-TR" sz="1600" dirty="0"/>
                <a:t>edinilmesi önemlidir. </a:t>
              </a:r>
            </a:p>
          </p:txBody>
        </p:sp>
        <p:sp>
          <p:nvSpPr>
            <p:cNvPr id="22" name="Yuvarlatılmış Dikdörtgen 21"/>
            <p:cNvSpPr/>
            <p:nvPr/>
          </p:nvSpPr>
          <p:spPr>
            <a:xfrm>
              <a:off x="5750045" y="1828946"/>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8" name="Grup 17"/>
          <p:cNvGrpSpPr/>
          <p:nvPr/>
        </p:nvGrpSpPr>
        <p:grpSpPr>
          <a:xfrm>
            <a:off x="8472516" y="3490850"/>
            <a:ext cx="2064740" cy="900797"/>
            <a:chOff x="8472516" y="3490850"/>
            <a:chExt cx="2064740" cy="900797"/>
          </a:xfrm>
        </p:grpSpPr>
        <p:sp>
          <p:nvSpPr>
            <p:cNvPr id="6" name="Dikdörtgen 5"/>
            <p:cNvSpPr/>
            <p:nvPr/>
          </p:nvSpPr>
          <p:spPr>
            <a:xfrm>
              <a:off x="8472516" y="3490850"/>
              <a:ext cx="2064740" cy="830997"/>
            </a:xfrm>
            <a:prstGeom prst="rect">
              <a:avLst/>
            </a:prstGeom>
          </p:spPr>
          <p:txBody>
            <a:bodyPr wrap="square">
              <a:spAutoFit/>
            </a:bodyPr>
            <a:lstStyle/>
            <a:p>
              <a:r>
                <a:rPr lang="tr-TR" sz="1600" b="1" dirty="0">
                  <a:solidFill>
                    <a:srgbClr val="E61F4F"/>
                  </a:solidFill>
                </a:rPr>
                <a:t>Tadını çıkarın:</a:t>
              </a:r>
            </a:p>
            <a:p>
              <a:r>
                <a:rPr lang="tr-TR" sz="1600" dirty="0"/>
                <a:t>Egzersizi eğlenceli hale</a:t>
              </a:r>
            </a:p>
            <a:p>
              <a:r>
                <a:rPr lang="tr-TR" sz="1600" dirty="0"/>
                <a:t>getirecek yollar bulun.</a:t>
              </a:r>
            </a:p>
          </p:txBody>
        </p:sp>
        <p:sp>
          <p:nvSpPr>
            <p:cNvPr id="23" name="Yuvarlatılmış Dikdörtgen 22"/>
            <p:cNvSpPr/>
            <p:nvPr/>
          </p:nvSpPr>
          <p:spPr>
            <a:xfrm>
              <a:off x="8485752" y="3490850"/>
              <a:ext cx="2001170" cy="900797"/>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0" name="Grup 19"/>
          <p:cNvGrpSpPr/>
          <p:nvPr/>
        </p:nvGrpSpPr>
        <p:grpSpPr>
          <a:xfrm>
            <a:off x="1887329" y="3555564"/>
            <a:ext cx="3233580" cy="1457793"/>
            <a:chOff x="1887329" y="3555564"/>
            <a:chExt cx="3233580" cy="1457793"/>
          </a:xfrm>
        </p:grpSpPr>
        <p:sp>
          <p:nvSpPr>
            <p:cNvPr id="17" name="Dikdörtgen 16"/>
            <p:cNvSpPr/>
            <p:nvPr/>
          </p:nvSpPr>
          <p:spPr>
            <a:xfrm>
              <a:off x="1941447" y="3601301"/>
              <a:ext cx="3179462" cy="1323439"/>
            </a:xfrm>
            <a:prstGeom prst="rect">
              <a:avLst/>
            </a:prstGeom>
          </p:spPr>
          <p:txBody>
            <a:bodyPr wrap="square">
              <a:spAutoFit/>
            </a:bodyPr>
            <a:lstStyle/>
            <a:p>
              <a:r>
                <a:rPr lang="tr-TR" sz="1600" b="1" dirty="0">
                  <a:solidFill>
                    <a:srgbClr val="E61F4F"/>
                  </a:solidFill>
                </a:rPr>
                <a:t>Teşvik edici yöntemler bulun:</a:t>
              </a:r>
            </a:p>
            <a:p>
              <a:r>
                <a:rPr lang="tr-TR" sz="1600" dirty="0"/>
                <a:t>Sporu genellikle aynı vakitlerde</a:t>
              </a:r>
            </a:p>
            <a:p>
              <a:r>
                <a:rPr lang="tr-TR" sz="1600" dirty="0"/>
                <a:t>yapmaya çalışın. Bir süre sonra aynı</a:t>
              </a:r>
            </a:p>
            <a:p>
              <a:r>
                <a:rPr lang="tr-TR" sz="1600" dirty="0"/>
                <a:t>saatte spor yapmak sizin için</a:t>
              </a:r>
            </a:p>
            <a:p>
              <a:r>
                <a:rPr lang="tr-TR" sz="1600" dirty="0"/>
                <a:t>rutin bir iş olacak.</a:t>
              </a:r>
            </a:p>
          </p:txBody>
        </p:sp>
        <p:sp>
          <p:nvSpPr>
            <p:cNvPr id="25" name="Yuvarlatılmış Dikdörtgen 24"/>
            <p:cNvSpPr/>
            <p:nvPr/>
          </p:nvSpPr>
          <p:spPr>
            <a:xfrm>
              <a:off x="1887329" y="3555564"/>
              <a:ext cx="3143169" cy="1457793"/>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9" name="Grup 18"/>
          <p:cNvGrpSpPr/>
          <p:nvPr/>
        </p:nvGrpSpPr>
        <p:grpSpPr>
          <a:xfrm>
            <a:off x="5562275" y="4836409"/>
            <a:ext cx="3212245" cy="1333828"/>
            <a:chOff x="5562275" y="4836409"/>
            <a:chExt cx="3212245" cy="1333828"/>
          </a:xfrm>
        </p:grpSpPr>
        <p:sp>
          <p:nvSpPr>
            <p:cNvPr id="7" name="Dikdörtgen 6"/>
            <p:cNvSpPr/>
            <p:nvPr/>
          </p:nvSpPr>
          <p:spPr>
            <a:xfrm>
              <a:off x="5581939" y="4846797"/>
              <a:ext cx="3192581" cy="1323439"/>
            </a:xfrm>
            <a:prstGeom prst="rect">
              <a:avLst/>
            </a:prstGeom>
          </p:spPr>
          <p:txBody>
            <a:bodyPr wrap="square">
              <a:spAutoFit/>
            </a:bodyPr>
            <a:lstStyle/>
            <a:p>
              <a:r>
                <a:rPr lang="tr-TR" sz="1600" b="1" dirty="0">
                  <a:solidFill>
                    <a:srgbClr val="E61F4F"/>
                  </a:solidFill>
                </a:rPr>
                <a:t>Kayıt tutun:</a:t>
              </a:r>
            </a:p>
            <a:p>
              <a:r>
                <a:rPr lang="tr-TR" sz="1600" dirty="0"/>
                <a:t>Egzersiz yaptığınız günleri takvimde</a:t>
              </a:r>
            </a:p>
            <a:p>
              <a:r>
                <a:rPr lang="tr-TR" sz="1600" dirty="0"/>
                <a:t>işaretleyin. Bir süre sonra devamlılık</a:t>
              </a:r>
            </a:p>
            <a:p>
              <a:r>
                <a:rPr lang="tr-TR" sz="1600" dirty="0"/>
                <a:t>kazanacaksınız, ara vermek</a:t>
              </a:r>
            </a:p>
            <a:p>
              <a:r>
                <a:rPr lang="tr-TR" sz="1600" dirty="0"/>
                <a:t>istemeyeceksiniz.</a:t>
              </a:r>
            </a:p>
          </p:txBody>
        </p:sp>
        <p:sp>
          <p:nvSpPr>
            <p:cNvPr id="27" name="Yuvarlatılmış Dikdörtgen 26"/>
            <p:cNvSpPr/>
            <p:nvPr/>
          </p:nvSpPr>
          <p:spPr>
            <a:xfrm>
              <a:off x="5562275" y="4836409"/>
              <a:ext cx="3143169" cy="133382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250"/>
                                        <p:tgtEl>
                                          <p:spTgt spid="8"/>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50"/>
                                        <p:tgtEl>
                                          <p:spTgt spid="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childTnLst>
                          </p:cTn>
                        </p:par>
                        <p:par>
                          <p:cTn id="48" fill="hold">
                            <p:stCondLst>
                              <p:cond delay="2500"/>
                            </p:stCondLst>
                            <p:childTnLst>
                              <p:par>
                                <p:cTn id="49" presetID="22" presetClass="entr" presetSubtype="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50"/>
                                        <p:tgtEl>
                                          <p:spTgt spid="1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childTnLst>
                          </p:cTn>
                        </p:par>
                        <p:par>
                          <p:cTn id="56" fill="hold">
                            <p:stCondLst>
                              <p:cond delay="3000"/>
                            </p:stCondLst>
                            <p:childTnLst>
                              <p:par>
                                <p:cTn id="57" presetID="22" presetClass="entr" presetSubtype="2"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right)">
                                      <p:cBhvr>
                                        <p:cTn id="59" dur="250"/>
                                        <p:tgtEl>
                                          <p:spTgt spid="11"/>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Herkes için geçerli olan sabit bir uyku süresi yoktur. Bu süre kişiden</a:t>
              </a:r>
            </a:p>
            <a:p>
              <a:r>
                <a:rPr lang="tr-TR" dirty="0">
                  <a:solidFill>
                    <a:srgbClr val="575757"/>
                  </a:solidFill>
                </a:rPr>
                <a:t>kişiye, bünyeden bünyeye farklılık gösterebilir. Ancak insanların büyük</a:t>
              </a:r>
            </a:p>
            <a:p>
              <a:r>
                <a:rPr lang="tr-TR" dirty="0">
                  <a:solidFill>
                    <a:srgbClr val="575757"/>
                  </a:solidFill>
                </a:rPr>
                <a:t>bir bölümü için ortalama uyku süresi 6-8 saattir. Bununla beraber</a:t>
              </a:r>
            </a:p>
            <a:p>
              <a:r>
                <a:rPr lang="tr-TR" dirty="0">
                  <a:solidFill>
                    <a:srgbClr val="575757"/>
                  </a:solidFill>
                </a:rPr>
                <a:t>insan, hayatının farklı evrelerinde daha az veya daha çok</a:t>
              </a:r>
            </a:p>
            <a:p>
              <a:r>
                <a:rPr lang="tr-TR" dirty="0">
                  <a:solidFill>
                    <a:srgbClr val="575757"/>
                  </a:solidFill>
                </a:rPr>
                <a:t>uykuya ihtiyaç duyabilir.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3093355"/>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a:t>
              </a:r>
            </a:p>
            <a:p>
              <a:r>
                <a:rPr lang="tr-TR" dirty="0">
                  <a:solidFill>
                    <a:srgbClr val="575757"/>
                  </a:solidFill>
                </a:rPr>
                <a:t>biçimi yeterli uykuya izin verecek şekilde planlanmalıdır. Uyku saatleri</a:t>
              </a:r>
            </a:p>
            <a:p>
              <a:r>
                <a:rPr lang="tr-TR" dirty="0">
                  <a:solidFill>
                    <a:srgbClr val="575757"/>
                  </a:solidFill>
                </a:rPr>
                <a:t>günlük işlere göre düzenlenebilir. Ancak ideal olanın gece uykusu</a:t>
              </a:r>
            </a:p>
            <a:p>
              <a:r>
                <a:rPr lang="tr-TR" dirty="0">
                  <a:solidFill>
                    <a:srgbClr val="575757"/>
                  </a:solidFill>
                </a:rPr>
                <a:t>olduğu unutulmamalıdır.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3823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aşırı şişmanlık gibi fiziksel etkenler de, uykusuzluk sebebi</a:t>
              </a:r>
            </a:p>
            <a:p>
              <a:r>
                <a:rPr lang="tr-TR" dirty="0">
                  <a:solidFill>
                    <a:srgbClr val="575757"/>
                  </a:solidFill>
                </a:rPr>
                <a:t>olabilir. Uyuyamayan veya uyuduğu hâlde dinlenemeden uyananların</a:t>
              </a:r>
            </a:p>
            <a:p>
              <a:r>
                <a:rPr lang="tr-TR" dirty="0">
                  <a:solidFill>
                    <a:srgbClr val="575757"/>
                  </a:solidFill>
                </a:rPr>
                <a:t>bir doktora başvurmaları gerekir.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231854"/>
            <a:ext cx="7482168" cy="923330"/>
            <a:chOff x="554927" y="1881525"/>
            <a:chExt cx="7482168" cy="923330"/>
          </a:xfrm>
        </p:grpSpPr>
        <p:sp>
          <p:nvSpPr>
            <p:cNvPr id="26" name="Metin kutusu 25"/>
            <p:cNvSpPr txBox="1"/>
            <p:nvPr/>
          </p:nvSpPr>
          <p:spPr>
            <a:xfrm>
              <a:off x="746177" y="1881525"/>
              <a:ext cx="7290918" cy="923330"/>
            </a:xfrm>
            <a:prstGeom prst="rect">
              <a:avLst/>
            </a:prstGeom>
            <a:noFill/>
          </p:spPr>
          <p:txBody>
            <a:bodyPr wrap="square" rtlCol="0">
              <a:spAutoFit/>
            </a:bodyPr>
            <a:lstStyle/>
            <a:p>
              <a:r>
                <a:rPr lang="tr-TR" dirty="0">
                  <a:solidFill>
                    <a:srgbClr val="575757"/>
                  </a:solidFill>
                </a:rPr>
                <a:t>Her yaştan insanda uyku bozukluğu görülebilir. Uyku bozukluğu</a:t>
              </a:r>
            </a:p>
            <a:p>
              <a:r>
                <a:rPr lang="tr-TR" dirty="0">
                  <a:solidFill>
                    <a:srgbClr val="575757"/>
                  </a:solidFill>
                </a:rPr>
                <a:t>sadece gece boyunca uykusuz  kalmak değildir. Aynı zamanda</a:t>
              </a:r>
            </a:p>
            <a:p>
              <a:r>
                <a:rPr lang="tr-TR" dirty="0">
                  <a:solidFill>
                    <a:srgbClr val="575757"/>
                  </a:solidFill>
                </a:rPr>
                <a:t>uykunun kalitesinin bozulmasıdır.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155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105834"/>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871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896953" cy="1754326"/>
          </a:xfrm>
          <a:prstGeom prst="rect">
            <a:avLst/>
          </a:prstGeom>
          <a:noFill/>
        </p:spPr>
        <p:txBody>
          <a:bodyPr wrap="none" rtlCol="0">
            <a:spAutoFit/>
          </a:bodyPr>
          <a:lstStyle/>
          <a:p>
            <a:r>
              <a:rPr lang="tr-TR" sz="5400" b="1" dirty="0"/>
              <a:t>Uyku kalitesini düşüren</a:t>
            </a:r>
          </a:p>
          <a:p>
            <a:r>
              <a:rPr lang="tr-TR" sz="5400" b="1" dirty="0"/>
              <a:t>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462928" y="829061"/>
            <a:ext cx="1170000" cy="1901250"/>
          </a:xfrm>
          <a:prstGeom prst="rect">
            <a:avLst/>
          </a:prstGeom>
        </p:spPr>
      </p:pic>
      <p:pic>
        <p:nvPicPr>
          <p:cNvPr id="3" name="Resim 2"/>
          <p:cNvPicPr>
            <a:picLocks noChangeAspect="1"/>
          </p:cNvPicPr>
          <p:nvPr/>
        </p:nvPicPr>
        <p:blipFill>
          <a:blip r:embed="rId6"/>
          <a:stretch>
            <a:fillRect/>
          </a:stretch>
        </p:blipFill>
        <p:spPr>
          <a:xfrm>
            <a:off x="7210570" y="2211628"/>
            <a:ext cx="821250" cy="1563750"/>
          </a:xfrm>
          <a:prstGeom prst="rect">
            <a:avLst/>
          </a:prstGeom>
        </p:spPr>
      </p:pic>
      <p:pic>
        <p:nvPicPr>
          <p:cNvPr id="6" name="Resim 5"/>
          <p:cNvPicPr>
            <a:picLocks noChangeAspect="1"/>
          </p:cNvPicPr>
          <p:nvPr/>
        </p:nvPicPr>
        <p:blipFill>
          <a:blip r:embed="rId7"/>
          <a:stretch>
            <a:fillRect/>
          </a:stretch>
        </p:blipFill>
        <p:spPr>
          <a:xfrm>
            <a:off x="9390120" y="3166950"/>
            <a:ext cx="1766250" cy="1012500"/>
          </a:xfrm>
          <a:prstGeom prst="rect">
            <a:avLst/>
          </a:prstGeom>
        </p:spPr>
      </p:pic>
      <p:pic>
        <p:nvPicPr>
          <p:cNvPr id="7" name="Resim 6"/>
          <p:cNvPicPr>
            <a:picLocks noChangeAspect="1"/>
          </p:cNvPicPr>
          <p:nvPr/>
        </p:nvPicPr>
        <p:blipFill>
          <a:blip r:embed="rId8"/>
          <a:stretch>
            <a:fillRect/>
          </a:stretch>
        </p:blipFill>
        <p:spPr>
          <a:xfrm>
            <a:off x="7478311" y="4400755"/>
            <a:ext cx="1518750" cy="1575000"/>
          </a:xfrm>
          <a:prstGeom prst="rect">
            <a:avLst/>
          </a:prstGeom>
        </p:spPr>
      </p:pic>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50"/>
                                        <p:tgtEl>
                                          <p:spTgt spid="3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50"/>
                                        <p:tgtEl>
                                          <p:spTgt spid="33"/>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50"/>
                                        <p:tgtEl>
                                          <p:spTgt spid="39"/>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250"/>
                                        <p:tgtEl>
                                          <p:spTgt spid="42"/>
                                        </p:tgtEl>
                                      </p:cBhvr>
                                    </p:animEffect>
                                  </p:childTnLst>
                                </p:cTn>
                              </p:par>
                            </p:childTnLst>
                          </p:cTn>
                        </p:par>
                        <p:par>
                          <p:cTn id="64" fill="hold">
                            <p:stCondLst>
                              <p:cond delay="3500"/>
                            </p:stCondLst>
                            <p:childTnLst>
                              <p:par>
                                <p:cTn id="65" presetID="10"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50"/>
                                        <p:tgtEl>
                                          <p:spTgt spid="45"/>
                                        </p:tgtEl>
                                      </p:cBhvr>
                                    </p:animEffect>
                                  </p:childTnLst>
                                </p:cTn>
                              </p:par>
                            </p:childTnLst>
                          </p:cTn>
                        </p:par>
                        <p:par>
                          <p:cTn id="68" fill="hold">
                            <p:stCondLst>
                              <p:cond delay="375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592242"/>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7" name="Grup 36"/>
          <p:cNvGrpSpPr/>
          <p:nvPr/>
        </p:nvGrpSpPr>
        <p:grpSpPr>
          <a:xfrm>
            <a:off x="554927" y="3344688"/>
            <a:ext cx="7482168" cy="646331"/>
            <a:chOff x="554927" y="1881525"/>
            <a:chExt cx="7482168" cy="646331"/>
          </a:xfrm>
        </p:grpSpPr>
        <p:sp>
          <p:nvSpPr>
            <p:cNvPr id="38" name="Metin kutusu 37"/>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4148466"/>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5"/>
          <p:cNvGrpSpPr/>
          <p:nvPr/>
        </p:nvGrpSpPr>
        <p:grpSpPr>
          <a:xfrm>
            <a:off x="9403300" y="2505324"/>
            <a:ext cx="2503801" cy="2503801"/>
            <a:chOff x="9403300" y="2505324"/>
            <a:chExt cx="2503801" cy="2503801"/>
          </a:xfrm>
        </p:grpSpPr>
        <p:sp>
          <p:nvSpPr>
            <p:cNvPr id="2" name="Oval 1"/>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50"/>
                                        <p:tgtEl>
                                          <p:spTgt spid="3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50"/>
                                        <p:tgtEl>
                                          <p:spTgt spid="52"/>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81023" cy="2308324"/>
          </a:xfrm>
          <a:prstGeom prst="rect">
            <a:avLst/>
          </a:prstGeom>
          <a:noFill/>
        </p:spPr>
        <p:txBody>
          <a:bodyPr wrap="none" rtlCol="0">
            <a:spAutoFit/>
          </a:bodyPr>
          <a:lstStyle/>
          <a:p>
            <a:r>
              <a:rPr lang="tr-TR" sz="4800" b="1" dirty="0"/>
              <a:t>Vücudundaki denge halini</a:t>
            </a:r>
          </a:p>
          <a:p>
            <a:r>
              <a:rPr lang="tr-TR" sz="4800" b="1" dirty="0"/>
              <a:t>korumak için yaşam</a:t>
            </a:r>
          </a:p>
          <a:p>
            <a:r>
              <a:rPr lang="tr-TR" sz="4800" b="1" dirty="0"/>
              <a:t>tarzına dikkat et!</a:t>
            </a:r>
          </a:p>
        </p:txBody>
      </p:sp>
      <p:grpSp>
        <p:nvGrpSpPr>
          <p:cNvPr id="32" name="Grup 31"/>
          <p:cNvGrpSpPr/>
          <p:nvPr/>
        </p:nvGrpSpPr>
        <p:grpSpPr>
          <a:xfrm>
            <a:off x="554927" y="2898746"/>
            <a:ext cx="7462918" cy="2031325"/>
            <a:chOff x="554927" y="2447025"/>
            <a:chExt cx="7462918" cy="2031325"/>
          </a:xfrm>
        </p:grpSpPr>
        <p:sp>
          <p:nvSpPr>
            <p:cNvPr id="33" name="Dikdörtgen 32"/>
            <p:cNvSpPr/>
            <p:nvPr/>
          </p:nvSpPr>
          <p:spPr>
            <a:xfrm>
              <a:off x="746177" y="2447025"/>
              <a:ext cx="7271668" cy="2031325"/>
            </a:xfrm>
            <a:prstGeom prst="rect">
              <a:avLst/>
            </a:prstGeom>
          </p:spPr>
          <p:txBody>
            <a:bodyPr wrap="square">
              <a:spAutoFit/>
            </a:bodyPr>
            <a:lstStyle/>
            <a:p>
              <a:r>
                <a:rPr lang="tr-TR" dirty="0">
                  <a:solidFill>
                    <a:srgbClr val="575757"/>
                  </a:solidFill>
                </a:rPr>
                <a:t>Sağlıklı yaşamak ve hastalıklardan korunmak basittir. Fakat bu uzun soluklu bir süreçtir. Sürekli dikkatli davranarak yaşamaya çalışmak insana bazen bıkkınlık verebilir. Kimi zaman aceleci davranıp gösterdiğimiz çabanın hemen sonuç vermesini bekleriz. Ancak sağlıklı yaşamla ilgili yapılan tercihler, sonuçlarını genelde orta ve uzun vadede gösterir. (Spor yapmak, dengeli beslenmek vb.) Unutmayalım ki, sağlıklı yaşam için çabalamak zordur ama sağlıksız yaşamak ileride katlanması daha zor sonuçlar doğurur. </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5"/>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55" name="Grup 54"/>
          <p:cNvGrpSpPr/>
          <p:nvPr/>
        </p:nvGrpSpPr>
        <p:grpSpPr>
          <a:xfrm>
            <a:off x="554927" y="2912441"/>
            <a:ext cx="7482168" cy="369332"/>
            <a:chOff x="554927" y="1881525"/>
            <a:chExt cx="7482168" cy="369332"/>
          </a:xfrm>
        </p:grpSpPr>
        <p:sp>
          <p:nvSpPr>
            <p:cNvPr id="56" name="Metin kutusu 5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3420259"/>
            <a:ext cx="7482168" cy="369332"/>
            <a:chOff x="554927" y="1881525"/>
            <a:chExt cx="7482168" cy="369332"/>
          </a:xfrm>
        </p:grpSpPr>
        <p:sp>
          <p:nvSpPr>
            <p:cNvPr id="59" name="Metin kutusu 5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64268" y="3958855"/>
            <a:ext cx="7482168" cy="369332"/>
            <a:chOff x="554927" y="1881525"/>
            <a:chExt cx="7482168" cy="369332"/>
          </a:xfrm>
        </p:grpSpPr>
        <p:sp>
          <p:nvSpPr>
            <p:cNvPr id="62" name="Metin kutusu 6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9403300" y="2505324"/>
            <a:ext cx="2503801" cy="2503801"/>
            <a:chOff x="9403300" y="2505324"/>
            <a:chExt cx="2503801" cy="2503801"/>
          </a:xfrm>
        </p:grpSpPr>
        <p:sp>
          <p:nvSpPr>
            <p:cNvPr id="27" name="Oval 26"/>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8" name="Resim 27"/>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31130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250"/>
                                        <p:tgtEl>
                                          <p:spTgt spid="61"/>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64" name="Grup 63"/>
          <p:cNvGrpSpPr/>
          <p:nvPr/>
        </p:nvGrpSpPr>
        <p:grpSpPr>
          <a:xfrm>
            <a:off x="555879" y="2908592"/>
            <a:ext cx="7482168" cy="369332"/>
            <a:chOff x="554927" y="1881525"/>
            <a:chExt cx="7482168" cy="369332"/>
          </a:xfrm>
        </p:grpSpPr>
        <p:sp>
          <p:nvSpPr>
            <p:cNvPr id="65" name="Metin kutusu 64"/>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66" name="Resim 65"/>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3042" y="3418658"/>
            <a:ext cx="7482168" cy="369332"/>
            <a:chOff x="554927" y="1881525"/>
            <a:chExt cx="7482168" cy="369332"/>
          </a:xfrm>
        </p:grpSpPr>
        <p:sp>
          <p:nvSpPr>
            <p:cNvPr id="68" name="Metin kutusu 6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grpSp>
        <p:nvGrpSpPr>
          <p:cNvPr id="73" name="Grup 72"/>
          <p:cNvGrpSpPr/>
          <p:nvPr/>
        </p:nvGrpSpPr>
        <p:grpSpPr>
          <a:xfrm>
            <a:off x="561432" y="3951650"/>
            <a:ext cx="7482168" cy="369332"/>
            <a:chOff x="554927" y="1881525"/>
            <a:chExt cx="7482168" cy="369332"/>
          </a:xfrm>
        </p:grpSpPr>
        <p:sp>
          <p:nvSpPr>
            <p:cNvPr id="74" name="Metin kutusu 7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5" name="Resim 74"/>
            <p:cNvPicPr>
              <a:picLocks noChangeAspect="1"/>
            </p:cNvPicPr>
            <p:nvPr/>
          </p:nvPicPr>
          <p:blipFill>
            <a:blip r:embed="rId4"/>
            <a:stretch>
              <a:fillRect/>
            </a:stretch>
          </p:blipFill>
          <p:spPr>
            <a:xfrm>
              <a:off x="554927" y="1991580"/>
              <a:ext cx="191250" cy="180000"/>
            </a:xfrm>
            <a:prstGeom prst="rect">
              <a:avLst/>
            </a:prstGeom>
          </p:spPr>
        </p:pic>
      </p:grpSp>
      <p:grpSp>
        <p:nvGrpSpPr>
          <p:cNvPr id="23" name="Grup 22"/>
          <p:cNvGrpSpPr/>
          <p:nvPr/>
        </p:nvGrpSpPr>
        <p:grpSpPr>
          <a:xfrm>
            <a:off x="9403300" y="2505324"/>
            <a:ext cx="2503801" cy="2503801"/>
            <a:chOff x="9403300" y="2505324"/>
            <a:chExt cx="2503801" cy="2503801"/>
          </a:xfrm>
        </p:grpSpPr>
        <p:sp>
          <p:nvSpPr>
            <p:cNvPr id="24" name="Oval 23"/>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Resim 24"/>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16148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50"/>
                                        <p:tgtEl>
                                          <p:spTgt spid="6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250"/>
                                        <p:tgtEl>
                                          <p:spTgt spid="6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250"/>
                                        <p:tgtEl>
                                          <p:spTgt spid="73"/>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grpSp>
        <p:nvGrpSpPr>
          <p:cNvPr id="14" name="Grup 13"/>
          <p:cNvGrpSpPr/>
          <p:nvPr/>
        </p:nvGrpSpPr>
        <p:grpSpPr>
          <a:xfrm>
            <a:off x="554927" y="1700390"/>
            <a:ext cx="5359312" cy="2031325"/>
            <a:chOff x="554927" y="1881525"/>
            <a:chExt cx="5359312" cy="2031325"/>
          </a:xfrm>
        </p:grpSpPr>
        <p:sp>
          <p:nvSpPr>
            <p:cNvPr id="16" name="Metin kutusu 15"/>
            <p:cNvSpPr txBox="1"/>
            <p:nvPr/>
          </p:nvSpPr>
          <p:spPr>
            <a:xfrm>
              <a:off x="746177" y="1881525"/>
              <a:ext cx="5168062" cy="2031325"/>
            </a:xfrm>
            <a:prstGeom prst="rect">
              <a:avLst/>
            </a:prstGeom>
            <a:noFill/>
          </p:spPr>
          <p:txBody>
            <a:bodyPr wrap="square" rtlCol="0">
              <a:spAutoFit/>
            </a:bodyPr>
            <a:lstStyle/>
            <a:p>
              <a:r>
                <a:rPr lang="tr-TR" dirty="0">
                  <a:solidFill>
                    <a:srgbClr val="575757"/>
                  </a:solidFill>
                </a:rPr>
                <a:t>Çeşitli maddelere veya davranışlara karşı geliştirilen</a:t>
              </a:r>
            </a:p>
            <a:p>
              <a:r>
                <a:rPr lang="tr-TR" dirty="0">
                  <a:solidFill>
                    <a:srgbClr val="575757"/>
                  </a:solidFill>
                </a:rPr>
                <a:t>bağımlılıklar, türüne göre farklı etkilere sahip olsa da</a:t>
              </a:r>
            </a:p>
            <a:p>
              <a:r>
                <a:rPr lang="tr-TR" dirty="0">
                  <a:solidFill>
                    <a:srgbClr val="575757"/>
                  </a:solidFill>
                </a:rPr>
                <a:t>hepsinin ortak yanı, zaman içinde insan sağlığına ciddi</a:t>
              </a:r>
            </a:p>
            <a:p>
              <a:r>
                <a:rPr lang="tr-TR" dirty="0">
                  <a:solidFill>
                    <a:srgbClr val="575757"/>
                  </a:solidFill>
                </a:rPr>
                <a:t>boyutta zarar vermeleri ve bağımlı kişinin toplumsal</a:t>
              </a:r>
            </a:p>
            <a:p>
              <a:r>
                <a:rPr lang="tr-TR" dirty="0">
                  <a:solidFill>
                    <a:srgbClr val="575757"/>
                  </a:solidFill>
                </a:rPr>
                <a:t>hayattan kopmasına neden olmalarıdır. Dört temel</a:t>
              </a:r>
            </a:p>
            <a:p>
              <a:r>
                <a:rPr lang="tr-TR" dirty="0">
                  <a:solidFill>
                    <a:srgbClr val="575757"/>
                  </a:solidFill>
                </a:rPr>
                <a:t>bağımlılık alanı alkol, tütün, uyuşturucu</a:t>
              </a:r>
            </a:p>
            <a:p>
              <a:r>
                <a:rPr lang="tr-TR" dirty="0">
                  <a:solidFill>
                    <a:srgbClr val="575757"/>
                  </a:solidFill>
                </a:rPr>
                <a:t>madde ve teknolojidir.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7196437" y="2357411"/>
            <a:ext cx="1203750" cy="1203750"/>
          </a:xfrm>
          <a:prstGeom prst="rect">
            <a:avLst/>
          </a:prstGeom>
        </p:spPr>
      </p:pic>
      <p:pic>
        <p:nvPicPr>
          <p:cNvPr id="3" name="Resim 2"/>
          <p:cNvPicPr>
            <a:picLocks noChangeAspect="1"/>
          </p:cNvPicPr>
          <p:nvPr/>
        </p:nvPicPr>
        <p:blipFill>
          <a:blip r:embed="rId6"/>
          <a:stretch>
            <a:fillRect/>
          </a:stretch>
        </p:blipFill>
        <p:spPr>
          <a:xfrm>
            <a:off x="6067893" y="3689353"/>
            <a:ext cx="1192500" cy="1203750"/>
          </a:xfrm>
          <a:prstGeom prst="rect">
            <a:avLst/>
          </a:prstGeom>
        </p:spPr>
      </p:pic>
      <p:pic>
        <p:nvPicPr>
          <p:cNvPr id="7" name="Resim 6"/>
          <p:cNvPicPr>
            <a:picLocks noChangeAspect="1"/>
          </p:cNvPicPr>
          <p:nvPr/>
        </p:nvPicPr>
        <p:blipFill>
          <a:blip r:embed="rId7"/>
          <a:stretch>
            <a:fillRect/>
          </a:stretch>
        </p:blipFill>
        <p:spPr>
          <a:xfrm>
            <a:off x="8362773" y="3731715"/>
            <a:ext cx="1192500" cy="1203750"/>
          </a:xfrm>
          <a:prstGeom prst="rect">
            <a:avLst/>
          </a:prstGeom>
        </p:spPr>
      </p:pic>
      <p:pic>
        <p:nvPicPr>
          <p:cNvPr id="9" name="Resim 8"/>
          <p:cNvPicPr>
            <a:picLocks noChangeAspect="1"/>
          </p:cNvPicPr>
          <p:nvPr/>
        </p:nvPicPr>
        <p:blipFill>
          <a:blip r:embed="rId8"/>
          <a:stretch>
            <a:fillRect/>
          </a:stretch>
        </p:blipFill>
        <p:spPr>
          <a:xfrm>
            <a:off x="7302807" y="2402411"/>
            <a:ext cx="1001250" cy="1113750"/>
          </a:xfrm>
          <a:prstGeom prst="rect">
            <a:avLst/>
          </a:prstGeom>
        </p:spPr>
      </p:pic>
      <p:pic>
        <p:nvPicPr>
          <p:cNvPr id="21" name="Resim 20"/>
          <p:cNvPicPr>
            <a:picLocks noChangeAspect="1"/>
          </p:cNvPicPr>
          <p:nvPr/>
        </p:nvPicPr>
        <p:blipFill>
          <a:blip r:embed="rId8"/>
          <a:stretch>
            <a:fillRect/>
          </a:stretch>
        </p:blipFill>
        <p:spPr>
          <a:xfrm>
            <a:off x="8447652" y="3776304"/>
            <a:ext cx="1001250" cy="1113750"/>
          </a:xfrm>
          <a:prstGeom prst="rect">
            <a:avLst/>
          </a:prstGeom>
        </p:spPr>
      </p:pic>
      <p:pic>
        <p:nvPicPr>
          <p:cNvPr id="23" name="Resim 22"/>
          <p:cNvPicPr>
            <a:picLocks noChangeAspect="1"/>
          </p:cNvPicPr>
          <p:nvPr/>
        </p:nvPicPr>
        <p:blipFill>
          <a:blip r:embed="rId8"/>
          <a:stretch>
            <a:fillRect/>
          </a:stretch>
        </p:blipFill>
        <p:spPr>
          <a:xfrm>
            <a:off x="6170496" y="3776304"/>
            <a:ext cx="1001250" cy="1113750"/>
          </a:xfrm>
          <a:prstGeom prst="rect">
            <a:avLst/>
          </a:prstGeom>
        </p:spPr>
      </p:pic>
    </p:spTree>
    <p:extLst>
      <p:ext uri="{BB962C8B-B14F-4D97-AF65-F5344CB8AC3E}">
        <p14:creationId xmlns:p14="http://schemas.microsoft.com/office/powerpoint/2010/main"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10483" cy="1015663"/>
          </a:xfrm>
          <a:prstGeom prst="rect">
            <a:avLst/>
          </a:prstGeom>
          <a:noFill/>
        </p:spPr>
        <p:txBody>
          <a:bodyPr wrap="none" rtlCol="0">
            <a:spAutoFit/>
          </a:bodyPr>
          <a:lstStyle/>
          <a:p>
            <a:r>
              <a:rPr lang="tr-TR" sz="6000" b="1" dirty="0"/>
              <a:t>Tütün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b="-17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607232"/>
            <a:ext cx="7482168" cy="1200329"/>
            <a:chOff x="554927" y="1881525"/>
            <a:chExt cx="7482168" cy="1200329"/>
          </a:xfrm>
        </p:grpSpPr>
        <p:sp>
          <p:nvSpPr>
            <p:cNvPr id="16" name="Metin kutusu 1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Sigara, bilinen bütün kanser türlerinde etkilidir. Birçok solunum yolu rahatsızlığının en temel önlenebilir nedenidir. Bunlar dışında sigara</a:t>
              </a:r>
            </a:p>
            <a:p>
              <a:r>
                <a:rPr lang="tr-TR" dirty="0">
                  <a:solidFill>
                    <a:srgbClr val="575757"/>
                  </a:solidFill>
                </a:rPr>
                <a:t>İçmenin şeker hastalığı, kalp hastalıkları, erken doğum, diş kaybı,</a:t>
              </a:r>
            </a:p>
            <a:p>
              <a:r>
                <a:rPr lang="tr-TR" dirty="0">
                  <a:solidFill>
                    <a:srgbClr val="575757"/>
                  </a:solidFill>
                </a:rPr>
                <a:t>mide ülseri gibi birçok olumsuz etkisi vardır.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737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249194" cy="1015663"/>
          </a:xfrm>
          <a:prstGeom prst="rect">
            <a:avLst/>
          </a:prstGeom>
          <a:noFill/>
        </p:spPr>
        <p:txBody>
          <a:bodyPr wrap="none" rtlCol="0">
            <a:spAutoFit/>
          </a:bodyPr>
          <a:lstStyle/>
          <a:p>
            <a:r>
              <a:rPr lang="tr-TR" sz="6000" b="1" dirty="0"/>
              <a:t>Alkol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013228"/>
            <a:ext cx="7482168" cy="2585323"/>
            <a:chOff x="554927" y="1881525"/>
            <a:chExt cx="7482168" cy="2585323"/>
          </a:xfrm>
        </p:grpSpPr>
        <p:sp>
          <p:nvSpPr>
            <p:cNvPr id="16" name="Metin kutusu 15"/>
            <p:cNvSpPr txBox="1"/>
            <p:nvPr/>
          </p:nvSpPr>
          <p:spPr>
            <a:xfrm>
              <a:off x="746177" y="1881525"/>
              <a:ext cx="7290918" cy="2585323"/>
            </a:xfrm>
            <a:prstGeom prst="rect">
              <a:avLst/>
            </a:prstGeom>
            <a:noFill/>
          </p:spPr>
          <p:txBody>
            <a:bodyPr wrap="square" rtlCol="0">
              <a:spAutoFit/>
            </a:bodyPr>
            <a:lstStyle/>
            <a:p>
              <a:r>
                <a:rPr lang="tr-TR" dirty="0">
                  <a:solidFill>
                    <a:srgbClr val="575757"/>
                  </a:solidFill>
                </a:rPr>
                <a:t>Alkol, merkezî sinir sisteminden başlayarak başta karaciğer</a:t>
              </a:r>
            </a:p>
            <a:p>
              <a:r>
                <a:rPr lang="tr-TR" dirty="0">
                  <a:solidFill>
                    <a:srgbClr val="575757"/>
                  </a:solidFill>
                </a:rPr>
                <a:t>olmak üzere tüm vücudu etkileyen bir zehir gibidir. Karaciğerde</a:t>
              </a:r>
            </a:p>
            <a:p>
              <a:r>
                <a:rPr lang="tr-TR" dirty="0">
                  <a:solidFill>
                    <a:srgbClr val="575757"/>
                  </a:solidFill>
                </a:rPr>
                <a:t>siroz hastalığı, ağız ve yemek borusu kanseri, kalp-damar</a:t>
              </a:r>
            </a:p>
            <a:p>
              <a:r>
                <a:rPr lang="tr-TR" dirty="0">
                  <a:solidFill>
                    <a:srgbClr val="575757"/>
                  </a:solidFill>
                </a:rPr>
                <a:t>hastalıkları ve anne karnındaki bebeklerde sağlıksız gelişme,</a:t>
              </a:r>
            </a:p>
            <a:p>
              <a:r>
                <a:rPr lang="tr-TR" dirty="0">
                  <a:solidFill>
                    <a:srgbClr val="575757"/>
                  </a:solidFill>
                </a:rPr>
                <a:t>alkol bağımlılığının sebep olduğu bedensel zararlar olarak</a:t>
              </a:r>
            </a:p>
            <a:p>
              <a:r>
                <a:rPr lang="tr-TR" dirty="0">
                  <a:solidFill>
                    <a:srgbClr val="575757"/>
                  </a:solidFill>
                </a:rPr>
                <a:t>sayılabilir. Ayrıca alkol bağımlılığı ruhsal travmalara yol</a:t>
              </a:r>
            </a:p>
            <a:p>
              <a:r>
                <a:rPr lang="tr-TR" dirty="0">
                  <a:solidFill>
                    <a:srgbClr val="575757"/>
                  </a:solidFill>
                </a:rPr>
                <a:t>açtığı için insanın çevresiyle sağlıklı ilişki kurmasını</a:t>
              </a:r>
            </a:p>
            <a:p>
              <a:r>
                <a:rPr lang="tr-TR" dirty="0">
                  <a:solidFill>
                    <a:srgbClr val="575757"/>
                  </a:solidFill>
                </a:rPr>
                <a:t>engeller. Trafik kazaları, intihar, cinayet, aile içi şiddet</a:t>
              </a:r>
            </a:p>
            <a:p>
              <a:r>
                <a:rPr lang="tr-TR" dirty="0">
                  <a:solidFill>
                    <a:srgbClr val="575757"/>
                  </a:solidFill>
                </a:rPr>
                <a:t>alkol bağımlılığının sebep olduğu sosyal problemlerdir.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758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929828" cy="1015663"/>
          </a:xfrm>
          <a:prstGeom prst="rect">
            <a:avLst/>
          </a:prstGeom>
          <a:noFill/>
        </p:spPr>
        <p:txBody>
          <a:bodyPr wrap="none" rtlCol="0">
            <a:spAutoFit/>
          </a:bodyPr>
          <a:lstStyle/>
          <a:p>
            <a:r>
              <a:rPr lang="tr-TR" sz="6000" b="1" dirty="0"/>
              <a:t>Madde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1618823"/>
            <a:ext cx="7482168" cy="3139321"/>
            <a:chOff x="554927" y="1881525"/>
            <a:chExt cx="7482168" cy="3139321"/>
          </a:xfrm>
        </p:grpSpPr>
        <p:sp>
          <p:nvSpPr>
            <p:cNvPr id="16" name="Metin kutusu 15"/>
            <p:cNvSpPr txBox="1"/>
            <p:nvPr/>
          </p:nvSpPr>
          <p:spPr>
            <a:xfrm>
              <a:off x="746177" y="1881525"/>
              <a:ext cx="7290918" cy="3139321"/>
            </a:xfrm>
            <a:prstGeom prst="rect">
              <a:avLst/>
            </a:prstGeom>
            <a:noFill/>
          </p:spPr>
          <p:txBody>
            <a:bodyPr wrap="square" rtlCol="0">
              <a:spAutoFit/>
            </a:bodyPr>
            <a:lstStyle/>
            <a:p>
              <a:r>
                <a:rPr lang="tr-TR" dirty="0">
                  <a:solidFill>
                    <a:srgbClr val="575757"/>
                  </a:solidFill>
                </a:rPr>
                <a:t>Uyuşturucu maddeler ve bu maddelerin uygulanma yolları vücudun savunma mekanizmasını da yıpratarak birçok ölümcül hastalığa</a:t>
              </a:r>
            </a:p>
            <a:p>
              <a:r>
                <a:rPr lang="tr-TR" dirty="0">
                  <a:solidFill>
                    <a:srgbClr val="575757"/>
                  </a:solidFill>
                </a:rPr>
                <a:t>kapılma riskini arttırır. Uyuşturucu kullanımı nedeniyle bir süre</a:t>
              </a:r>
            </a:p>
            <a:p>
              <a:r>
                <a:rPr lang="tr-TR" dirty="0">
                  <a:solidFill>
                    <a:srgbClr val="575757"/>
                  </a:solidFill>
                </a:rPr>
                <a:t>sonra davranış ve kişilik değişiklikleri ortaya çıkar. Uyuşturucu</a:t>
              </a:r>
            </a:p>
            <a:p>
              <a:r>
                <a:rPr lang="tr-TR" dirty="0">
                  <a:solidFill>
                    <a:srgbClr val="575757"/>
                  </a:solidFill>
                </a:rPr>
                <a:t>kullanan kişi diğer insanlarla sağlıklı ilişkiler kuramaz, hayatını</a:t>
              </a:r>
            </a:p>
            <a:p>
              <a:r>
                <a:rPr lang="tr-TR" dirty="0">
                  <a:solidFill>
                    <a:srgbClr val="575757"/>
                  </a:solidFill>
                </a:rPr>
                <a:t>devam ettirebilmesi için gerekli yaşam faaliyetlerini</a:t>
              </a:r>
            </a:p>
            <a:p>
              <a:r>
                <a:rPr lang="tr-TR" dirty="0">
                  <a:solidFill>
                    <a:srgbClr val="575757"/>
                  </a:solidFill>
                </a:rPr>
                <a:t>gerçekleştirmekte zorlanır. Bağımlı birey, toplumsal üretkenliğini</a:t>
              </a:r>
            </a:p>
            <a:p>
              <a:r>
                <a:rPr lang="tr-TR" dirty="0">
                  <a:solidFill>
                    <a:srgbClr val="575757"/>
                  </a:solidFill>
                </a:rPr>
                <a:t>kaybeder ve tüketen bir  insan olmaya başlar. Çoğu zaman</a:t>
              </a:r>
            </a:p>
            <a:p>
              <a:r>
                <a:rPr lang="tr-TR" dirty="0">
                  <a:solidFill>
                    <a:srgbClr val="575757"/>
                  </a:solidFill>
                </a:rPr>
                <a:t>maddeyi temin etmek için suç işlemek zorunda kalır. Daha</a:t>
              </a:r>
            </a:p>
            <a:p>
              <a:r>
                <a:rPr lang="tr-TR" dirty="0">
                  <a:solidFill>
                    <a:srgbClr val="575757"/>
                  </a:solidFill>
                </a:rPr>
                <a:t>geniş bir çevrede madde satabilmek için yakın akrabalarını veya</a:t>
              </a:r>
            </a:p>
            <a:p>
              <a:r>
                <a:rPr lang="tr-TR" dirty="0">
                  <a:solidFill>
                    <a:srgbClr val="575757"/>
                  </a:solidFill>
                </a:rPr>
                <a:t>çevresindekileri uyuşturucu maddeye alıştırmaya çalışır.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29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210098" cy="1015663"/>
          </a:xfrm>
          <a:prstGeom prst="rect">
            <a:avLst/>
          </a:prstGeom>
          <a:noFill/>
        </p:spPr>
        <p:txBody>
          <a:bodyPr wrap="none" rtlCol="0">
            <a:spAutoFit/>
          </a:bodyPr>
          <a:lstStyle/>
          <a:p>
            <a:r>
              <a:rPr lang="tr-TR" sz="6000" b="1" dirty="0"/>
              <a:t>Teknolojiye dikkat!</a:t>
            </a:r>
          </a:p>
        </p:txBody>
      </p:sp>
      <p:grpSp>
        <p:nvGrpSpPr>
          <p:cNvPr id="9" name="Grup 8"/>
          <p:cNvGrpSpPr/>
          <p:nvPr/>
        </p:nvGrpSpPr>
        <p:grpSpPr>
          <a:xfrm>
            <a:off x="554927" y="2754809"/>
            <a:ext cx="5803929" cy="646331"/>
            <a:chOff x="554927" y="2259564"/>
            <a:chExt cx="5803929" cy="646331"/>
          </a:xfrm>
        </p:grpSpPr>
        <p:sp>
          <p:nvSpPr>
            <p:cNvPr id="16" name="Metin kutusu 15"/>
            <p:cNvSpPr txBox="1"/>
            <p:nvPr/>
          </p:nvSpPr>
          <p:spPr>
            <a:xfrm>
              <a:off x="746178" y="2259564"/>
              <a:ext cx="5612678" cy="646331"/>
            </a:xfrm>
            <a:prstGeom prst="rect">
              <a:avLst/>
            </a:prstGeom>
            <a:noFill/>
          </p:spPr>
          <p:txBody>
            <a:bodyPr wrap="square" rtlCol="0">
              <a:spAutoFit/>
            </a:bodyPr>
            <a:lstStyle/>
            <a:p>
              <a:r>
                <a:rPr lang="tr-TR" dirty="0">
                  <a:solidFill>
                    <a:srgbClr val="575757"/>
                  </a:solidFill>
                </a:rPr>
                <a:t>Uzun süre hareketsiz kalmayı gerektirdiği için iskelet ve kas sisteminde gelişim bozukluklarına sebep olur.</a:t>
              </a:r>
            </a:p>
          </p:txBody>
        </p:sp>
        <p:pic>
          <p:nvPicPr>
            <p:cNvPr id="17" name="Resim 16"/>
            <p:cNvPicPr>
              <a:picLocks noChangeAspect="1"/>
            </p:cNvPicPr>
            <p:nvPr/>
          </p:nvPicPr>
          <p:blipFill>
            <a:blip r:embed="rId4"/>
            <a:stretch>
              <a:fillRect/>
            </a:stretch>
          </p:blipFill>
          <p:spPr>
            <a:xfrm>
              <a:off x="554927" y="2369619"/>
              <a:ext cx="191250" cy="180000"/>
            </a:xfrm>
            <a:prstGeom prst="rect">
              <a:avLst/>
            </a:prstGeom>
          </p:spPr>
        </p:pic>
      </p:grpSp>
      <p:sp>
        <p:nvSpPr>
          <p:cNvPr id="18"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Oval 6"/>
          <p:cNvSpPr>
            <a:spLocks noChangeArrowheads="1"/>
          </p:cNvSpPr>
          <p:nvPr/>
        </p:nvSpPr>
        <p:spPr bwMode="auto">
          <a:xfrm>
            <a:off x="8477309" y="2290130"/>
            <a:ext cx="2470075" cy="2471302"/>
          </a:xfrm>
          <a:prstGeom prst="ellipse">
            <a:avLst/>
          </a:prstGeom>
          <a:blipFill dpi="0" rotWithShape="1">
            <a:blip r:embed="rId5"/>
            <a:srcRect/>
            <a:stretch>
              <a:fillRect l="-64000" r="-4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3368591"/>
            <a:ext cx="6289744" cy="369332"/>
            <a:chOff x="554927" y="2873346"/>
            <a:chExt cx="6289744" cy="369332"/>
          </a:xfrm>
        </p:grpSpPr>
        <p:sp>
          <p:nvSpPr>
            <p:cNvPr id="2" name="Dikdörtgen 1"/>
            <p:cNvSpPr/>
            <p:nvPr/>
          </p:nvSpPr>
          <p:spPr>
            <a:xfrm>
              <a:off x="748671" y="2873346"/>
              <a:ext cx="6096000" cy="369332"/>
            </a:xfrm>
            <a:prstGeom prst="rect">
              <a:avLst/>
            </a:prstGeom>
          </p:spPr>
          <p:txBody>
            <a:bodyPr>
              <a:spAutoFit/>
            </a:bodyPr>
            <a:lstStyle/>
            <a:p>
              <a:r>
                <a:rPr lang="tr-TR" dirty="0">
                  <a:solidFill>
                    <a:srgbClr val="575757"/>
                  </a:solidFill>
                </a:rPr>
                <a:t>Beyne zarar verir, düşünme ve anlama kabiliyetini geriletir.</a:t>
              </a:r>
            </a:p>
          </p:txBody>
        </p:sp>
        <p:pic>
          <p:nvPicPr>
            <p:cNvPr id="21" name="Resim 20"/>
            <p:cNvPicPr>
              <a:picLocks noChangeAspect="1"/>
            </p:cNvPicPr>
            <p:nvPr/>
          </p:nvPicPr>
          <p:blipFill>
            <a:blip r:embed="rId4"/>
            <a:stretch>
              <a:fillRect/>
            </a:stretch>
          </p:blipFill>
          <p:spPr>
            <a:xfrm>
              <a:off x="554927" y="2983846"/>
              <a:ext cx="191250" cy="180000"/>
            </a:xfrm>
            <a:prstGeom prst="rect">
              <a:avLst/>
            </a:prstGeom>
          </p:spPr>
        </p:pic>
      </p:grpSp>
      <p:grpSp>
        <p:nvGrpSpPr>
          <p:cNvPr id="11" name="Grup 10"/>
          <p:cNvGrpSpPr/>
          <p:nvPr/>
        </p:nvGrpSpPr>
        <p:grpSpPr>
          <a:xfrm>
            <a:off x="554927" y="3737043"/>
            <a:ext cx="6289744" cy="369332"/>
            <a:chOff x="554927" y="3241798"/>
            <a:chExt cx="6289744" cy="369332"/>
          </a:xfrm>
        </p:grpSpPr>
        <p:sp>
          <p:nvSpPr>
            <p:cNvPr id="3" name="Dikdörtgen 2"/>
            <p:cNvSpPr/>
            <p:nvPr/>
          </p:nvSpPr>
          <p:spPr>
            <a:xfrm>
              <a:off x="748671" y="3241798"/>
              <a:ext cx="6096000" cy="369332"/>
            </a:xfrm>
            <a:prstGeom prst="rect">
              <a:avLst/>
            </a:prstGeom>
          </p:spPr>
          <p:txBody>
            <a:bodyPr>
              <a:spAutoFit/>
            </a:bodyPr>
            <a:lstStyle/>
            <a:p>
              <a:r>
                <a:rPr lang="tr-TR" dirty="0">
                  <a:solidFill>
                    <a:srgbClr val="575757"/>
                  </a:solidFill>
                </a:rPr>
                <a:t>Ruhsal problemlere neden olur.</a:t>
              </a:r>
            </a:p>
          </p:txBody>
        </p:sp>
        <p:pic>
          <p:nvPicPr>
            <p:cNvPr id="22" name="Resim 21"/>
            <p:cNvPicPr>
              <a:picLocks noChangeAspect="1"/>
            </p:cNvPicPr>
            <p:nvPr/>
          </p:nvPicPr>
          <p:blipFill>
            <a:blip r:embed="rId4"/>
            <a:stretch>
              <a:fillRect/>
            </a:stretch>
          </p:blipFill>
          <p:spPr>
            <a:xfrm>
              <a:off x="554927" y="3353178"/>
              <a:ext cx="191250" cy="180000"/>
            </a:xfrm>
            <a:prstGeom prst="rect">
              <a:avLst/>
            </a:prstGeom>
          </p:spPr>
        </p:pic>
      </p:grpSp>
      <p:grpSp>
        <p:nvGrpSpPr>
          <p:cNvPr id="12" name="Grup 11"/>
          <p:cNvGrpSpPr/>
          <p:nvPr/>
        </p:nvGrpSpPr>
        <p:grpSpPr>
          <a:xfrm>
            <a:off x="554927" y="4061650"/>
            <a:ext cx="6287250" cy="369332"/>
            <a:chOff x="554927" y="3566405"/>
            <a:chExt cx="6287250" cy="369332"/>
          </a:xfrm>
        </p:grpSpPr>
        <p:sp>
          <p:nvSpPr>
            <p:cNvPr id="6" name="Dikdörtgen 5"/>
            <p:cNvSpPr/>
            <p:nvPr/>
          </p:nvSpPr>
          <p:spPr>
            <a:xfrm>
              <a:off x="746177" y="3566405"/>
              <a:ext cx="6096000" cy="369332"/>
            </a:xfrm>
            <a:prstGeom prst="rect">
              <a:avLst/>
            </a:prstGeom>
          </p:spPr>
          <p:txBody>
            <a:bodyPr>
              <a:spAutoFit/>
            </a:bodyPr>
            <a:lstStyle/>
            <a:p>
              <a:r>
                <a:rPr lang="tr-TR" dirty="0">
                  <a:solidFill>
                    <a:srgbClr val="575757"/>
                  </a:solidFill>
                </a:rPr>
                <a:t>Baş ağrısı ve uyku problemi yapar.</a:t>
              </a:r>
            </a:p>
          </p:txBody>
        </p:sp>
        <p:pic>
          <p:nvPicPr>
            <p:cNvPr id="23" name="Resim 22"/>
            <p:cNvPicPr>
              <a:picLocks noChangeAspect="1"/>
            </p:cNvPicPr>
            <p:nvPr/>
          </p:nvPicPr>
          <p:blipFill>
            <a:blip r:embed="rId4"/>
            <a:stretch>
              <a:fillRect/>
            </a:stretch>
          </p:blipFill>
          <p:spPr>
            <a:xfrm>
              <a:off x="554927" y="3680048"/>
              <a:ext cx="191250" cy="180000"/>
            </a:xfrm>
            <a:prstGeom prst="rect">
              <a:avLst/>
            </a:prstGeom>
          </p:spPr>
        </p:pic>
      </p:grpSp>
      <p:grpSp>
        <p:nvGrpSpPr>
          <p:cNvPr id="20" name="Grup 19"/>
          <p:cNvGrpSpPr/>
          <p:nvPr/>
        </p:nvGrpSpPr>
        <p:grpSpPr>
          <a:xfrm>
            <a:off x="554927" y="4389811"/>
            <a:ext cx="6287250" cy="369332"/>
            <a:chOff x="554927" y="3894566"/>
            <a:chExt cx="6287250" cy="369332"/>
          </a:xfrm>
        </p:grpSpPr>
        <p:sp>
          <p:nvSpPr>
            <p:cNvPr id="7" name="Dikdörtgen 6"/>
            <p:cNvSpPr/>
            <p:nvPr/>
          </p:nvSpPr>
          <p:spPr>
            <a:xfrm>
              <a:off x="746177" y="3894566"/>
              <a:ext cx="6096000" cy="369332"/>
            </a:xfrm>
            <a:prstGeom prst="rect">
              <a:avLst/>
            </a:prstGeom>
          </p:spPr>
          <p:txBody>
            <a:bodyPr>
              <a:spAutoFit/>
            </a:bodyPr>
            <a:lstStyle/>
            <a:p>
              <a:r>
                <a:rPr lang="tr-TR" dirty="0">
                  <a:solidFill>
                    <a:srgbClr val="575757"/>
                  </a:solidFill>
                </a:rPr>
                <a:t>Uyku düzenini bozar.</a:t>
              </a:r>
            </a:p>
          </p:txBody>
        </p:sp>
        <p:pic>
          <p:nvPicPr>
            <p:cNvPr id="24" name="Resim 23"/>
            <p:cNvPicPr>
              <a:picLocks noChangeAspect="1"/>
            </p:cNvPicPr>
            <p:nvPr/>
          </p:nvPicPr>
          <p:blipFill>
            <a:blip r:embed="rId4"/>
            <a:stretch>
              <a:fillRect/>
            </a:stretch>
          </p:blipFill>
          <p:spPr>
            <a:xfrm>
              <a:off x="554927" y="3998893"/>
              <a:ext cx="191250" cy="180000"/>
            </a:xfrm>
            <a:prstGeom prst="rect">
              <a:avLst/>
            </a:prstGeom>
          </p:spPr>
        </p:pic>
      </p:grpSp>
      <p:grpSp>
        <p:nvGrpSpPr>
          <p:cNvPr id="27" name="Grup 26"/>
          <p:cNvGrpSpPr/>
          <p:nvPr/>
        </p:nvGrpSpPr>
        <p:grpSpPr>
          <a:xfrm>
            <a:off x="554927" y="4710017"/>
            <a:ext cx="2819983" cy="369332"/>
            <a:chOff x="554927" y="4214772"/>
            <a:chExt cx="2819983" cy="369332"/>
          </a:xfrm>
        </p:grpSpPr>
        <p:sp>
          <p:nvSpPr>
            <p:cNvPr id="8" name="Dikdörtgen 7"/>
            <p:cNvSpPr/>
            <p:nvPr/>
          </p:nvSpPr>
          <p:spPr>
            <a:xfrm>
              <a:off x="746177" y="4214772"/>
              <a:ext cx="2628733" cy="369332"/>
            </a:xfrm>
            <a:prstGeom prst="rect">
              <a:avLst/>
            </a:prstGeom>
          </p:spPr>
          <p:txBody>
            <a:bodyPr wrap="none">
              <a:spAutoFit/>
            </a:bodyPr>
            <a:lstStyle/>
            <a:p>
              <a:r>
                <a:rPr lang="tr-TR" dirty="0">
                  <a:solidFill>
                    <a:srgbClr val="575757"/>
                  </a:solidFill>
                </a:rPr>
                <a:t>Şişmanlamaya neden olur.</a:t>
              </a:r>
            </a:p>
          </p:txBody>
        </p:sp>
        <p:pic>
          <p:nvPicPr>
            <p:cNvPr id="25" name="Resim 24"/>
            <p:cNvPicPr>
              <a:picLocks noChangeAspect="1"/>
            </p:cNvPicPr>
            <p:nvPr/>
          </p:nvPicPr>
          <p:blipFill>
            <a:blip r:embed="rId4"/>
            <a:stretch>
              <a:fillRect/>
            </a:stretch>
          </p:blipFill>
          <p:spPr>
            <a:xfrm>
              <a:off x="554927" y="4333868"/>
              <a:ext cx="191250" cy="180000"/>
            </a:xfrm>
            <a:prstGeom prst="rect">
              <a:avLst/>
            </a:prstGeom>
          </p:spPr>
        </p:pic>
      </p:grpSp>
      <p:sp>
        <p:nvSpPr>
          <p:cNvPr id="29" name="Dikdörtgen 28"/>
          <p:cNvSpPr/>
          <p:nvPr/>
        </p:nvSpPr>
        <p:spPr>
          <a:xfrm>
            <a:off x="746177" y="1412762"/>
            <a:ext cx="6096000" cy="1200329"/>
          </a:xfrm>
          <a:prstGeom prst="rect">
            <a:avLst/>
          </a:prstGeom>
        </p:spPr>
        <p:txBody>
          <a:bodyPr>
            <a:spAutoFit/>
          </a:bodyPr>
          <a:lstStyle/>
          <a:p>
            <a:r>
              <a:rPr lang="tr-TR" b="1" dirty="0">
                <a:solidFill>
                  <a:schemeClr val="tx1">
                    <a:lumMod val="65000"/>
                    <a:lumOff val="35000"/>
                  </a:schemeClr>
                </a:solidFill>
              </a:rPr>
              <a:t>Eğer teknolojiyi doğru kullanabilirsek ondan birçok şekilde</a:t>
            </a:r>
          </a:p>
          <a:p>
            <a:r>
              <a:rPr lang="tr-TR" b="1" dirty="0">
                <a:solidFill>
                  <a:schemeClr val="tx1">
                    <a:lumMod val="65000"/>
                    <a:lumOff val="35000"/>
                  </a:schemeClr>
                </a:solidFill>
              </a:rPr>
              <a:t>faydalanabiliriz. Fakat ölçüsüz ve sınırsız kullanım</a:t>
            </a:r>
          </a:p>
          <a:p>
            <a:r>
              <a:rPr lang="tr-TR" b="1" dirty="0">
                <a:solidFill>
                  <a:schemeClr val="tx1">
                    <a:lumMod val="65000"/>
                    <a:lumOff val="35000"/>
                  </a:schemeClr>
                </a:solidFill>
              </a:rPr>
              <a:t>hayatımızda çok ciddi sıkıntılara sebep olabilir.</a:t>
            </a:r>
          </a:p>
          <a:p>
            <a:r>
              <a:rPr lang="tr-TR" b="1" dirty="0">
                <a:solidFill>
                  <a:schemeClr val="tx1">
                    <a:lumMod val="65000"/>
                    <a:lumOff val="35000"/>
                  </a:schemeClr>
                </a:solidFill>
              </a:rPr>
              <a:t>Bu sıkıntılardan bazıları şunlardır:</a:t>
            </a:r>
          </a:p>
        </p:txBody>
      </p:sp>
    </p:spTree>
    <p:extLst>
      <p:ext uri="{BB962C8B-B14F-4D97-AF65-F5344CB8AC3E}">
        <p14:creationId xmlns:p14="http://schemas.microsoft.com/office/powerpoint/2010/main" val="21557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148"/>
            <a:ext cx="12192000" cy="6858000"/>
          </a:xfrm>
          <a:prstGeom prst="rect">
            <a:avLst/>
          </a:prstGeom>
        </p:spPr>
      </p:pic>
    </p:spTree>
    <p:extLst>
      <p:ext uri="{BB962C8B-B14F-4D97-AF65-F5344CB8AC3E}">
        <p14:creationId xmlns:p14="http://schemas.microsoft.com/office/powerpoint/2010/main" val="1960029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chemeClr val="accent2">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4"/>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5"/>
          <a:stretch>
            <a:fillRect/>
          </a:stretch>
        </p:blipFill>
        <p:spPr>
          <a:xfrm>
            <a:off x="11367914" y="920137"/>
            <a:ext cx="843750" cy="1957500"/>
          </a:xfrm>
          <a:prstGeom prst="rect">
            <a:avLst/>
          </a:prstGeom>
        </p:spPr>
      </p:pic>
      <p:grpSp>
        <p:nvGrpSpPr>
          <p:cNvPr id="17" name="Grup 16"/>
          <p:cNvGrpSpPr/>
          <p:nvPr/>
        </p:nvGrpSpPr>
        <p:grpSpPr>
          <a:xfrm>
            <a:off x="8217860" y="1022926"/>
            <a:ext cx="3427092" cy="1865977"/>
            <a:chOff x="8251988" y="1972564"/>
            <a:chExt cx="3427092" cy="1865977"/>
          </a:xfrm>
        </p:grpSpPr>
        <p:sp>
          <p:nvSpPr>
            <p:cNvPr id="19" name="Metin kutusu 18"/>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0" name="Metin kutusu 19"/>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pic>
        <p:nvPicPr>
          <p:cNvPr id="13" name="Resim 12"/>
          <p:cNvPicPr>
            <a:picLocks noChangeAspect="1"/>
          </p:cNvPicPr>
          <p:nvPr/>
        </p:nvPicPr>
        <p:blipFill>
          <a:blip r:embed="rId6"/>
          <a:stretch>
            <a:fillRect/>
          </a:stretch>
        </p:blipFill>
        <p:spPr>
          <a:xfrm>
            <a:off x="315044" y="5505450"/>
            <a:ext cx="2733750" cy="102375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50"/>
                                        <p:tgtEl>
                                          <p:spTgt spid="10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75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25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36000"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987502" cy="1015663"/>
          </a:xfrm>
          <a:prstGeom prst="rect">
            <a:avLst/>
          </a:prstGeom>
          <a:noFill/>
        </p:spPr>
        <p:txBody>
          <a:bodyPr wrap="none" rtlCol="0">
            <a:spAutoFit/>
          </a:bodyPr>
          <a:lstStyle/>
          <a:p>
            <a:r>
              <a:rPr lang="tr-TR" sz="6000" b="1" dirty="0"/>
              <a:t>Unutmayın!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442398"/>
            <a:ext cx="3856505" cy="400110"/>
          </a:xfrm>
          <a:prstGeom prst="rect">
            <a:avLst/>
          </a:prstGeom>
          <a:noFill/>
        </p:spPr>
        <p:txBody>
          <a:bodyPr wrap="none" rtlCol="0">
            <a:spAutoFit/>
          </a:bodyPr>
          <a:lstStyle/>
          <a:p>
            <a:r>
              <a:rPr lang="tr-TR" sz="2000" dirty="0">
                <a:solidFill>
                  <a:srgbClr val="575757"/>
                </a:solidFill>
              </a:rPr>
              <a:t>Haberdar olmak öğrenmek değildir.</a:t>
            </a:r>
          </a:p>
        </p:txBody>
      </p:sp>
      <p:sp>
        <p:nvSpPr>
          <p:cNvPr id="26" name="Metin kutusu 25"/>
          <p:cNvSpPr txBox="1"/>
          <p:nvPr/>
        </p:nvSpPr>
        <p:spPr>
          <a:xfrm>
            <a:off x="746177" y="2088212"/>
            <a:ext cx="2917465" cy="400110"/>
          </a:xfrm>
          <a:prstGeom prst="rect">
            <a:avLst/>
          </a:prstGeom>
          <a:noFill/>
        </p:spPr>
        <p:txBody>
          <a:bodyPr wrap="none" rtlCol="0">
            <a:spAutoFit/>
          </a:bodyPr>
          <a:lstStyle/>
          <a:p>
            <a:r>
              <a:rPr lang="tr-TR" sz="2000" dirty="0">
                <a:solidFill>
                  <a:srgbClr val="575757"/>
                </a:solidFill>
              </a:rPr>
              <a:t>Öğrenmek bilmek değildir.</a:t>
            </a:r>
          </a:p>
        </p:txBody>
      </p:sp>
      <p:sp>
        <p:nvSpPr>
          <p:cNvPr id="31" name="Metin kutusu 30"/>
          <p:cNvSpPr txBox="1"/>
          <p:nvPr/>
        </p:nvSpPr>
        <p:spPr>
          <a:xfrm>
            <a:off x="746177" y="2735449"/>
            <a:ext cx="4218399" cy="400110"/>
          </a:xfrm>
          <a:prstGeom prst="rect">
            <a:avLst/>
          </a:prstGeom>
          <a:noFill/>
        </p:spPr>
        <p:txBody>
          <a:bodyPr wrap="none" rtlCol="0">
            <a:spAutoFit/>
          </a:bodyPr>
          <a:lstStyle/>
          <a:p>
            <a:r>
              <a:rPr lang="tr-TR" sz="2000" dirty="0">
                <a:solidFill>
                  <a:srgbClr val="575757"/>
                </a:solidFill>
              </a:rPr>
              <a:t>Bilmek ikna olmak ve inanmak değildir.</a:t>
            </a:r>
          </a:p>
        </p:txBody>
      </p:sp>
      <p:sp>
        <p:nvSpPr>
          <p:cNvPr id="34" name="Metin kutusu 33"/>
          <p:cNvSpPr txBox="1"/>
          <p:nvPr/>
        </p:nvSpPr>
        <p:spPr>
          <a:xfrm>
            <a:off x="746177" y="3388273"/>
            <a:ext cx="3854710" cy="400110"/>
          </a:xfrm>
          <a:prstGeom prst="rect">
            <a:avLst/>
          </a:prstGeom>
          <a:noFill/>
        </p:spPr>
        <p:txBody>
          <a:bodyPr wrap="none" rtlCol="0">
            <a:spAutoFit/>
          </a:bodyPr>
          <a:lstStyle/>
          <a:p>
            <a:r>
              <a:rPr lang="tr-TR" sz="2000" dirty="0">
                <a:solidFill>
                  <a:srgbClr val="575757"/>
                </a:solidFill>
              </a:rPr>
              <a:t>İkna olup inanmak yapmak değildir.</a:t>
            </a:r>
          </a:p>
        </p:txBody>
      </p:sp>
      <p:sp>
        <p:nvSpPr>
          <p:cNvPr id="37" name="Metin kutusu 36"/>
          <p:cNvSpPr txBox="1"/>
          <p:nvPr/>
        </p:nvSpPr>
        <p:spPr>
          <a:xfrm>
            <a:off x="746177" y="4051699"/>
            <a:ext cx="3124958" cy="400110"/>
          </a:xfrm>
          <a:prstGeom prst="rect">
            <a:avLst/>
          </a:prstGeom>
          <a:noFill/>
        </p:spPr>
        <p:txBody>
          <a:bodyPr wrap="none" rtlCol="0">
            <a:spAutoFit/>
          </a:bodyPr>
          <a:lstStyle/>
          <a:p>
            <a:r>
              <a:rPr lang="tr-TR" sz="2000" dirty="0">
                <a:solidFill>
                  <a:srgbClr val="575757"/>
                </a:solidFill>
              </a:rPr>
              <a:t>Yapmak sürdürmek değildir. </a:t>
            </a:r>
          </a:p>
        </p:txBody>
      </p:sp>
      <p:sp>
        <p:nvSpPr>
          <p:cNvPr id="40" name="Metin kutusu 39"/>
          <p:cNvSpPr txBox="1"/>
          <p:nvPr/>
        </p:nvSpPr>
        <p:spPr>
          <a:xfrm>
            <a:off x="746177" y="4533965"/>
            <a:ext cx="3267689" cy="523220"/>
          </a:xfrm>
          <a:prstGeom prst="rect">
            <a:avLst/>
          </a:prstGeom>
          <a:noFill/>
        </p:spPr>
        <p:txBody>
          <a:bodyPr wrap="none" rtlCol="0">
            <a:spAutoFit/>
          </a:bodyPr>
          <a:lstStyle/>
          <a:p>
            <a:r>
              <a:rPr lang="tr-TR" sz="2800" b="1" dirty="0">
                <a:solidFill>
                  <a:srgbClr val="575757"/>
                </a:solidFill>
              </a:rPr>
              <a:t>İşin anahtarı: </a:t>
            </a:r>
            <a:r>
              <a:rPr lang="tr-TR" sz="2800" b="1" dirty="0">
                <a:solidFill>
                  <a:srgbClr val="11A74F"/>
                </a:solidFill>
              </a:rPr>
              <a:t>İstikrar</a:t>
            </a:r>
          </a:p>
        </p:txBody>
      </p:sp>
      <p:pic>
        <p:nvPicPr>
          <p:cNvPr id="6" name="Resim 5"/>
          <p:cNvPicPr>
            <a:picLocks noChangeAspect="1"/>
          </p:cNvPicPr>
          <p:nvPr/>
        </p:nvPicPr>
        <p:blipFill>
          <a:blip r:embed="rId5"/>
          <a:stretch>
            <a:fillRect/>
          </a:stretch>
        </p:blipFill>
        <p:spPr>
          <a:xfrm>
            <a:off x="532426" y="1619254"/>
            <a:ext cx="213750" cy="2632500"/>
          </a:xfrm>
          <a:prstGeom prst="rect">
            <a:avLst/>
          </a:prstGeom>
        </p:spPr>
      </p:pic>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50"/>
                                        <p:tgtEl>
                                          <p:spTgt spid="34"/>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50"/>
                                        <p:tgtEl>
                                          <p:spTgt spid="37"/>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P spid="31" grpId="0"/>
      <p:bldP spid="34" grpId="0"/>
      <p:bldP spid="37"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16000" r="-8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55102" cy="1938992"/>
          </a:xfrm>
          <a:prstGeom prst="rect">
            <a:avLst/>
          </a:prstGeom>
          <a:noFill/>
        </p:spPr>
        <p:txBody>
          <a:bodyPr wrap="none" rtlCol="0">
            <a:spAutoFit/>
          </a:bodyPr>
          <a:lstStyle/>
          <a:p>
            <a:r>
              <a:rPr lang="tr-TR" sz="6000" b="1" dirty="0"/>
              <a:t>Yeterli ve dengeli</a:t>
            </a:r>
          </a:p>
          <a:p>
            <a:r>
              <a:rPr lang="tr-TR" sz="6000" b="1" dirty="0"/>
              <a:t>beslenme nedir</a:t>
            </a:r>
            <a:r>
              <a:rPr lang="tr-TR" sz="6000" b="1" dirty="0" smtClean="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472497"/>
            <a:ext cx="4409649" cy="400110"/>
            <a:chOff x="554927" y="1881525"/>
            <a:chExt cx="4409649" cy="400110"/>
          </a:xfrm>
        </p:grpSpPr>
        <p:sp>
          <p:nvSpPr>
            <p:cNvPr id="31" name="Metin kutusu 30"/>
            <p:cNvSpPr txBox="1"/>
            <p:nvPr/>
          </p:nvSpPr>
          <p:spPr>
            <a:xfrm>
              <a:off x="746177" y="1881525"/>
              <a:ext cx="4218399" cy="400110"/>
            </a:xfrm>
            <a:prstGeom prst="rect">
              <a:avLst/>
            </a:prstGeom>
            <a:noFill/>
          </p:spPr>
          <p:txBody>
            <a:bodyPr wrap="none" rtlCol="0">
              <a:spAutoFit/>
            </a:bodyPr>
            <a:lstStyle/>
            <a:p>
              <a:r>
                <a:rPr lang="tr-TR" sz="2000" dirty="0">
                  <a:solidFill>
                    <a:srgbClr val="575757"/>
                  </a:solidFill>
                </a:rPr>
                <a:t>Sağlıklı beslenmenin iki temel unsuru:</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
        <p:nvSpPr>
          <p:cNvPr id="34" name="Metin kutusu 33"/>
          <p:cNvSpPr txBox="1"/>
          <p:nvPr/>
        </p:nvSpPr>
        <p:spPr>
          <a:xfrm>
            <a:off x="746177" y="3049641"/>
            <a:ext cx="2183098" cy="707886"/>
          </a:xfrm>
          <a:prstGeom prst="rect">
            <a:avLst/>
          </a:prstGeom>
          <a:noFill/>
        </p:spPr>
        <p:txBody>
          <a:bodyPr wrap="none" rtlCol="0">
            <a:spAutoFit/>
          </a:bodyPr>
          <a:lstStyle/>
          <a:p>
            <a:r>
              <a:rPr lang="tr-TR" sz="2000" dirty="0">
                <a:solidFill>
                  <a:srgbClr val="575757"/>
                </a:solidFill>
              </a:rPr>
              <a:t>- Yeterli beslenme</a:t>
            </a:r>
          </a:p>
          <a:p>
            <a:r>
              <a:rPr lang="tr-TR" sz="2000" dirty="0">
                <a:solidFill>
                  <a:srgbClr val="575757"/>
                </a:solidFill>
              </a:rPr>
              <a:t>- Dengeli beslenme</a:t>
            </a:r>
          </a:p>
        </p:txBody>
      </p:sp>
      <p:sp>
        <p:nvSpPr>
          <p:cNvPr id="40" name="Metin kutusu 39"/>
          <p:cNvSpPr txBox="1"/>
          <p:nvPr/>
        </p:nvSpPr>
        <p:spPr>
          <a:xfrm>
            <a:off x="554927" y="4077550"/>
            <a:ext cx="4090479" cy="707886"/>
          </a:xfrm>
          <a:prstGeom prst="rect">
            <a:avLst/>
          </a:prstGeom>
          <a:noFill/>
        </p:spPr>
        <p:txBody>
          <a:bodyPr wrap="none" rtlCol="0">
            <a:spAutoFit/>
          </a:bodyPr>
          <a:lstStyle/>
          <a:p>
            <a:r>
              <a:rPr lang="tr-TR" sz="2000" dirty="0">
                <a:solidFill>
                  <a:srgbClr val="E61F4F"/>
                </a:solidFill>
              </a:rPr>
              <a:t>Sağlıklı </a:t>
            </a:r>
            <a:r>
              <a:rPr lang="tr-TR" sz="2000" dirty="0" smtClean="0">
                <a:solidFill>
                  <a:srgbClr val="E61F4F"/>
                </a:solidFill>
              </a:rPr>
              <a:t>beslenmek, </a:t>
            </a:r>
            <a:r>
              <a:rPr lang="tr-TR" sz="2000" dirty="0">
                <a:solidFill>
                  <a:srgbClr val="E61F4F"/>
                </a:solidFill>
              </a:rPr>
              <a:t>sağlıklı yaşamanın</a:t>
            </a:r>
          </a:p>
          <a:p>
            <a:r>
              <a:rPr lang="tr-TR" sz="2000" dirty="0">
                <a:solidFill>
                  <a:srgbClr val="E61F4F"/>
                </a:solidFill>
              </a:rPr>
              <a:t>olmazsa olmazıdır.</a:t>
            </a:r>
          </a:p>
        </p:txBody>
      </p:sp>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50"/>
                                        <p:tgtEl>
                                          <p:spTgt spid="3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4"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324741"/>
            <a:ext cx="5634600" cy="400110"/>
            <a:chOff x="554927" y="1881525"/>
            <a:chExt cx="5634600" cy="400110"/>
          </a:xfrm>
        </p:grpSpPr>
        <p:sp>
          <p:nvSpPr>
            <p:cNvPr id="26" name="Metin kutusu 25"/>
            <p:cNvSpPr txBox="1"/>
            <p:nvPr/>
          </p:nvSpPr>
          <p:spPr>
            <a:xfrm>
              <a:off x="746177" y="1881525"/>
              <a:ext cx="5443350" cy="400110"/>
            </a:xfrm>
            <a:prstGeom prst="rect">
              <a:avLst/>
            </a:prstGeom>
            <a:noFill/>
          </p:spPr>
          <p:txBody>
            <a:bodyPr wrap="none" rtlCol="0">
              <a:spAutoFit/>
            </a:bodyPr>
            <a:lstStyle/>
            <a:p>
              <a:r>
                <a:rPr lang="tr-TR" sz="2000" dirty="0">
                  <a:solidFill>
                    <a:srgbClr val="575757"/>
                  </a:solidFill>
                </a:rPr>
                <a:t>Katkı maddesi içeren yapay gıdalardan uzak durun.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66513"/>
            <a:ext cx="6722140" cy="400110"/>
            <a:chOff x="554927" y="1881525"/>
            <a:chExt cx="6722140" cy="400110"/>
          </a:xfrm>
        </p:grpSpPr>
        <p:sp>
          <p:nvSpPr>
            <p:cNvPr id="31" name="Metin kutusu 30"/>
            <p:cNvSpPr txBox="1"/>
            <p:nvPr/>
          </p:nvSpPr>
          <p:spPr>
            <a:xfrm>
              <a:off x="746177" y="1881525"/>
              <a:ext cx="6530890" cy="400110"/>
            </a:xfrm>
            <a:prstGeom prst="rect">
              <a:avLst/>
            </a:prstGeom>
            <a:noFill/>
          </p:spPr>
          <p:txBody>
            <a:bodyPr wrap="none" rtlCol="0">
              <a:spAutoFit/>
            </a:bodyPr>
            <a:lstStyle/>
            <a:p>
              <a:r>
                <a:rPr lang="tr-TR" sz="2000" dirty="0">
                  <a:solidFill>
                    <a:srgbClr val="575757"/>
                  </a:solidFill>
                </a:rPr>
                <a:t>Çok şişman ya da aşırı zayıf değil, ideal vücut ağırlığında olun.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401542"/>
            <a:ext cx="6938546" cy="400110"/>
            <a:chOff x="554927" y="1881525"/>
            <a:chExt cx="6938546" cy="400110"/>
          </a:xfrm>
        </p:grpSpPr>
        <p:sp>
          <p:nvSpPr>
            <p:cNvPr id="34" name="Metin kutusu 33"/>
            <p:cNvSpPr txBox="1"/>
            <p:nvPr/>
          </p:nvSpPr>
          <p:spPr>
            <a:xfrm>
              <a:off x="746177" y="1881525"/>
              <a:ext cx="6747296" cy="400110"/>
            </a:xfrm>
            <a:prstGeom prst="rect">
              <a:avLst/>
            </a:prstGeom>
            <a:noFill/>
          </p:spPr>
          <p:txBody>
            <a:bodyPr wrap="none" rtlCol="0">
              <a:spAutoFit/>
            </a:bodyPr>
            <a:lstStyle/>
            <a:p>
              <a:r>
                <a:rPr lang="tr-TR" sz="2000" dirty="0">
                  <a:solidFill>
                    <a:srgbClr val="575757"/>
                  </a:solidFill>
                </a:rPr>
                <a:t>Abur cuburla veya sürekli aynı yiyecek içeceklerle beslenmeyin.</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42885"/>
            <a:ext cx="7830072" cy="400110"/>
            <a:chOff x="554927" y="1881525"/>
            <a:chExt cx="7830072" cy="400110"/>
          </a:xfrm>
        </p:grpSpPr>
        <p:sp>
          <p:nvSpPr>
            <p:cNvPr id="37" name="Metin kutusu 36"/>
            <p:cNvSpPr txBox="1"/>
            <p:nvPr/>
          </p:nvSpPr>
          <p:spPr>
            <a:xfrm>
              <a:off x="746177" y="1881525"/>
              <a:ext cx="7638822" cy="400110"/>
            </a:xfrm>
            <a:prstGeom prst="rect">
              <a:avLst/>
            </a:prstGeom>
            <a:noFill/>
          </p:spPr>
          <p:txBody>
            <a:bodyPr wrap="none" rtlCol="0">
              <a:spAutoFit/>
            </a:bodyPr>
            <a:lstStyle/>
            <a:p>
              <a:r>
                <a:rPr lang="tr-TR" sz="2000" dirty="0">
                  <a:solidFill>
                    <a:srgbClr val="575757"/>
                  </a:solidFill>
                </a:rPr>
                <a:t>Ambalajlı ürünleri gözü kapalı değil, etiketlerini okuyup inceleyerek alın.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a:srcRect/>
            <a:stretch>
              <a:fillRect l="-28000" t="-7000" r="-2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554927" y="4446331"/>
            <a:ext cx="9192304" cy="400110"/>
            <a:chOff x="554927" y="1881525"/>
            <a:chExt cx="9192304" cy="400110"/>
          </a:xfrm>
        </p:grpSpPr>
        <p:sp>
          <p:nvSpPr>
            <p:cNvPr id="28" name="Metin kutusu 27"/>
            <p:cNvSpPr txBox="1"/>
            <p:nvPr/>
          </p:nvSpPr>
          <p:spPr>
            <a:xfrm>
              <a:off x="746177" y="1881525"/>
              <a:ext cx="9001054" cy="400110"/>
            </a:xfrm>
            <a:prstGeom prst="rect">
              <a:avLst/>
            </a:prstGeom>
            <a:noFill/>
          </p:spPr>
          <p:txBody>
            <a:bodyPr wrap="none" rtlCol="0">
              <a:spAutoFit/>
            </a:bodyPr>
            <a:lstStyle/>
            <a:p>
              <a:r>
                <a:rPr lang="tr-TR" sz="2000" dirty="0">
                  <a:solidFill>
                    <a:srgbClr val="626262"/>
                  </a:solidFill>
                </a:rPr>
                <a:t>Herhangi bir kronik hastalığınız yoksa günde en az 2 litre su tüketmeye özen gösterin.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9" name="Grup 38"/>
          <p:cNvGrpSpPr/>
          <p:nvPr/>
        </p:nvGrpSpPr>
        <p:grpSpPr>
          <a:xfrm>
            <a:off x="561619" y="2324741"/>
            <a:ext cx="6199370" cy="707886"/>
            <a:chOff x="554927" y="1881525"/>
            <a:chExt cx="6199370" cy="707886"/>
          </a:xfrm>
        </p:grpSpPr>
        <p:sp>
          <p:nvSpPr>
            <p:cNvPr id="40" name="Metin kutusu 39"/>
            <p:cNvSpPr txBox="1"/>
            <p:nvPr/>
          </p:nvSpPr>
          <p:spPr>
            <a:xfrm>
              <a:off x="746177" y="1881525"/>
              <a:ext cx="6008120" cy="707886"/>
            </a:xfrm>
            <a:prstGeom prst="rect">
              <a:avLst/>
            </a:prstGeom>
            <a:noFill/>
          </p:spPr>
          <p:txBody>
            <a:bodyPr wrap="none" rtlCol="0">
              <a:spAutoFit/>
            </a:bodyPr>
            <a:lstStyle/>
            <a:p>
              <a:r>
                <a:rPr lang="tr-TR" sz="2000" dirty="0">
                  <a:solidFill>
                    <a:srgbClr val="575757"/>
                  </a:solidFill>
                </a:rPr>
                <a:t>Enerji ve besin içeren yiyeceklerin her çeşidinden yeterli</a:t>
              </a:r>
            </a:p>
            <a:p>
              <a:r>
                <a:rPr lang="tr-TR" sz="2000" dirty="0">
                  <a:solidFill>
                    <a:srgbClr val="575757"/>
                  </a:solidFill>
                </a:rPr>
                <a:t>miktarlarda yiyin.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61619" y="2978959"/>
            <a:ext cx="6132428" cy="707886"/>
            <a:chOff x="554927" y="1881525"/>
            <a:chExt cx="6132428" cy="707886"/>
          </a:xfrm>
        </p:grpSpPr>
        <p:sp>
          <p:nvSpPr>
            <p:cNvPr id="43" name="Metin kutusu 42"/>
            <p:cNvSpPr txBox="1"/>
            <p:nvPr/>
          </p:nvSpPr>
          <p:spPr>
            <a:xfrm>
              <a:off x="746177" y="1881525"/>
              <a:ext cx="5941178" cy="707886"/>
            </a:xfrm>
            <a:prstGeom prst="rect">
              <a:avLst/>
            </a:prstGeom>
            <a:noFill/>
          </p:spPr>
          <p:txBody>
            <a:bodyPr wrap="none" rtlCol="0">
              <a:spAutoFit/>
            </a:bodyPr>
            <a:lstStyle/>
            <a:p>
              <a:r>
                <a:rPr lang="tr-TR" sz="2000" dirty="0">
                  <a:solidFill>
                    <a:srgbClr val="575757"/>
                  </a:solidFill>
                </a:rPr>
                <a:t>Kaynağı ve üretim süreci belirsiz gıdalarla değil, hijyenik</a:t>
              </a:r>
            </a:p>
            <a:p>
              <a:r>
                <a:rPr lang="tr-TR" sz="2000" dirty="0">
                  <a:solidFill>
                    <a:srgbClr val="575757"/>
                  </a:solidFill>
                </a:rPr>
                <a:t>gıdalarla beslenin.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1619" y="3682751"/>
            <a:ext cx="6257591" cy="707886"/>
            <a:chOff x="554927" y="1881525"/>
            <a:chExt cx="6257591" cy="707886"/>
          </a:xfrm>
        </p:grpSpPr>
        <p:sp>
          <p:nvSpPr>
            <p:cNvPr id="46" name="Metin kutusu 45"/>
            <p:cNvSpPr txBox="1"/>
            <p:nvPr/>
          </p:nvSpPr>
          <p:spPr>
            <a:xfrm>
              <a:off x="746177" y="1881525"/>
              <a:ext cx="6066341" cy="707886"/>
            </a:xfrm>
            <a:prstGeom prst="rect">
              <a:avLst/>
            </a:prstGeom>
            <a:noFill/>
          </p:spPr>
          <p:txBody>
            <a:bodyPr wrap="none" rtlCol="0">
              <a:spAutoFit/>
            </a:bodyPr>
            <a:lstStyle/>
            <a:p>
              <a:r>
                <a:rPr lang="tr-TR" sz="2000" dirty="0">
                  <a:solidFill>
                    <a:srgbClr val="575757"/>
                  </a:solidFill>
                </a:rPr>
                <a:t>Bir öğünde tıka basa değil, seçerek oluşturduğunuz en az</a:t>
              </a:r>
            </a:p>
            <a:p>
              <a:r>
                <a:rPr lang="tr-TR" sz="2000" dirty="0">
                  <a:solidFill>
                    <a:srgbClr val="575757"/>
                  </a:solidFill>
                </a:rPr>
                <a:t>iki öğünle beslenin.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1619" y="4382229"/>
            <a:ext cx="6417313" cy="707886"/>
            <a:chOff x="554927" y="1881525"/>
            <a:chExt cx="6417313" cy="707886"/>
          </a:xfrm>
        </p:grpSpPr>
        <p:sp>
          <p:nvSpPr>
            <p:cNvPr id="49" name="Metin kutusu 48"/>
            <p:cNvSpPr txBox="1"/>
            <p:nvPr/>
          </p:nvSpPr>
          <p:spPr>
            <a:xfrm>
              <a:off x="746177" y="1881525"/>
              <a:ext cx="6226063" cy="707886"/>
            </a:xfrm>
            <a:prstGeom prst="rect">
              <a:avLst/>
            </a:prstGeom>
            <a:noFill/>
          </p:spPr>
          <p:txBody>
            <a:bodyPr wrap="none" rtlCol="0">
              <a:spAutoFit/>
            </a:bodyPr>
            <a:lstStyle/>
            <a:p>
              <a:r>
                <a:rPr lang="tr-TR" sz="2000" dirty="0">
                  <a:solidFill>
                    <a:srgbClr val="575757"/>
                  </a:solidFill>
                </a:rPr>
                <a:t>Yiyeceklerinizi bilinçsizce değil; rengini, tazeliğini, tadını ve</a:t>
              </a:r>
            </a:p>
            <a:p>
              <a:r>
                <a:rPr lang="tr-TR" sz="2000" dirty="0">
                  <a:solidFill>
                    <a:srgbClr val="575757"/>
                  </a:solidFill>
                </a:rPr>
                <a:t>kokusunu değerlendirerek alın.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a:srcRect/>
            <a:stretch>
              <a:fillRect l="-16000" t="8000" r="-12000" b="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541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50"/>
                                        <p:tgtEl>
                                          <p:spTgt spid="4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50"/>
                                        <p:tgtEl>
                                          <p:spTgt spid="4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538987" cy="1938992"/>
          </a:xfrm>
          <a:prstGeom prst="rect">
            <a:avLst/>
          </a:prstGeom>
          <a:noFill/>
        </p:spPr>
        <p:txBody>
          <a:bodyPr wrap="none" rtlCol="0">
            <a:spAutoFit/>
          </a:bodyPr>
          <a:lstStyle/>
          <a:p>
            <a:r>
              <a:rPr lang="tr-TR" sz="6000" b="1" dirty="0"/>
              <a:t>Sağlıklı beslenmek için</a:t>
            </a:r>
          </a:p>
          <a:p>
            <a:r>
              <a:rPr lang="tr-TR" sz="6000" b="1" dirty="0"/>
              <a:t>4 yapraklı yoncayı tanı!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53" name="Freeform 9"/>
          <p:cNvSpPr>
            <a:spLocks/>
          </p:cNvSpPr>
          <p:nvPr/>
        </p:nvSpPr>
        <p:spPr bwMode="auto">
          <a:xfrm>
            <a:off x="6643938" y="4107166"/>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54" name="Grup 53"/>
          <p:cNvGrpSpPr/>
          <p:nvPr/>
        </p:nvGrpSpPr>
        <p:grpSpPr>
          <a:xfrm>
            <a:off x="9333163" y="2953053"/>
            <a:ext cx="1951038" cy="1808163"/>
            <a:chOff x="3365500" y="2435225"/>
            <a:chExt cx="1951038" cy="1808163"/>
          </a:xfrm>
        </p:grpSpPr>
        <p:sp>
          <p:nvSpPr>
            <p:cNvPr id="5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7" name="Grup 56"/>
          <p:cNvGrpSpPr/>
          <p:nvPr/>
        </p:nvGrpSpPr>
        <p:grpSpPr>
          <a:xfrm>
            <a:off x="8401301" y="1091934"/>
            <a:ext cx="1954213" cy="1795463"/>
            <a:chOff x="2433638" y="547688"/>
            <a:chExt cx="1954213" cy="1795463"/>
          </a:xfrm>
        </p:grpSpPr>
        <p:sp>
          <p:nvSpPr>
            <p:cNvPr id="5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0" name="Grup 59"/>
          <p:cNvGrpSpPr/>
          <p:nvPr/>
        </p:nvGrpSpPr>
        <p:grpSpPr>
          <a:xfrm>
            <a:off x="8013951" y="2407971"/>
            <a:ext cx="1795463" cy="1962150"/>
            <a:chOff x="2046288" y="1863725"/>
            <a:chExt cx="1795463" cy="1962150"/>
          </a:xfrm>
        </p:grpSpPr>
        <p:sp>
          <p:nvSpPr>
            <p:cNvPr id="6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3" name="Grup 62"/>
          <p:cNvGrpSpPr/>
          <p:nvPr/>
        </p:nvGrpSpPr>
        <p:grpSpPr>
          <a:xfrm>
            <a:off x="9869738" y="1507859"/>
            <a:ext cx="1787810" cy="1947863"/>
            <a:chOff x="3902075" y="963613"/>
            <a:chExt cx="1787810" cy="1947863"/>
          </a:xfrm>
        </p:grpSpPr>
        <p:sp>
          <p:nvSpPr>
            <p:cNvPr id="6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66" name="Oval 30"/>
          <p:cNvSpPr>
            <a:spLocks noChangeArrowheads="1"/>
          </p:cNvSpPr>
          <p:nvPr/>
        </p:nvSpPr>
        <p:spPr bwMode="auto">
          <a:xfrm>
            <a:off x="11314363" y="2684196"/>
            <a:ext cx="488950" cy="488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7" name="Oval 31"/>
          <p:cNvSpPr>
            <a:spLocks noChangeArrowheads="1"/>
          </p:cNvSpPr>
          <p:nvPr/>
        </p:nvSpPr>
        <p:spPr bwMode="auto">
          <a:xfrm>
            <a:off x="11265151" y="3123934"/>
            <a:ext cx="277813" cy="280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68" name="Grup 67"/>
          <p:cNvGrpSpPr/>
          <p:nvPr/>
        </p:nvGrpSpPr>
        <p:grpSpPr>
          <a:xfrm>
            <a:off x="9971338" y="3408666"/>
            <a:ext cx="883869" cy="685800"/>
            <a:chOff x="4003675" y="2890838"/>
            <a:chExt cx="883869" cy="685800"/>
          </a:xfrm>
        </p:grpSpPr>
        <p:sp>
          <p:nvSpPr>
            <p:cNvPr id="6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72" name="Grup 71"/>
          <p:cNvGrpSpPr/>
          <p:nvPr/>
        </p:nvGrpSpPr>
        <p:grpSpPr>
          <a:xfrm>
            <a:off x="8699751" y="2991153"/>
            <a:ext cx="596900" cy="635001"/>
            <a:chOff x="2732088" y="2473325"/>
            <a:chExt cx="596900" cy="635001"/>
          </a:xfrm>
        </p:grpSpPr>
        <p:sp>
          <p:nvSpPr>
            <p:cNvPr id="7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7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76" name="Grup 75"/>
          <p:cNvGrpSpPr/>
          <p:nvPr/>
        </p:nvGrpSpPr>
        <p:grpSpPr>
          <a:xfrm>
            <a:off x="8672763" y="1783066"/>
            <a:ext cx="1146175" cy="558800"/>
            <a:chOff x="2705100" y="1265238"/>
            <a:chExt cx="1146175" cy="558800"/>
          </a:xfrm>
        </p:grpSpPr>
        <p:sp>
          <p:nvSpPr>
            <p:cNvPr id="7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82" name="Grup 81"/>
          <p:cNvGrpSpPr/>
          <p:nvPr/>
        </p:nvGrpSpPr>
        <p:grpSpPr>
          <a:xfrm>
            <a:off x="10450763" y="2075166"/>
            <a:ext cx="584200" cy="762000"/>
            <a:chOff x="4483100" y="1557338"/>
            <a:chExt cx="584200" cy="762000"/>
          </a:xfrm>
        </p:grpSpPr>
        <p:sp>
          <p:nvSpPr>
            <p:cNvPr id="8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8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90" name="Grup 89"/>
          <p:cNvGrpSpPr/>
          <p:nvPr/>
        </p:nvGrpSpPr>
        <p:grpSpPr>
          <a:xfrm>
            <a:off x="555542" y="2430196"/>
            <a:ext cx="6345400" cy="4019998"/>
            <a:chOff x="555542" y="2430196"/>
            <a:chExt cx="6345400" cy="4019998"/>
          </a:xfrm>
        </p:grpSpPr>
        <p:pic>
          <p:nvPicPr>
            <p:cNvPr id="91" name="Resim 90"/>
            <p:cNvPicPr>
              <a:picLocks noChangeAspect="1"/>
            </p:cNvPicPr>
            <p:nvPr/>
          </p:nvPicPr>
          <p:blipFill>
            <a:blip r:embed="rId4"/>
            <a:stretch>
              <a:fillRect/>
            </a:stretch>
          </p:blipFill>
          <p:spPr>
            <a:xfrm>
              <a:off x="4584718" y="2610137"/>
              <a:ext cx="2316224" cy="3840057"/>
            </a:xfrm>
            <a:prstGeom prst="rect">
              <a:avLst/>
            </a:prstGeom>
          </p:spPr>
        </p:pic>
        <p:pic>
          <p:nvPicPr>
            <p:cNvPr id="92" name="Resim 91"/>
            <p:cNvPicPr>
              <a:picLocks noChangeAspect="1"/>
            </p:cNvPicPr>
            <p:nvPr/>
          </p:nvPicPr>
          <p:blipFill>
            <a:blip r:embed="rId5"/>
            <a:stretch>
              <a:fillRect/>
            </a:stretch>
          </p:blipFill>
          <p:spPr>
            <a:xfrm>
              <a:off x="555542" y="2430196"/>
              <a:ext cx="1996416" cy="1869946"/>
            </a:xfrm>
            <a:prstGeom prst="rect">
              <a:avLst/>
            </a:prstGeom>
          </p:spPr>
        </p:pic>
        <p:pic>
          <p:nvPicPr>
            <p:cNvPr id="94" name="Resim 93"/>
            <p:cNvPicPr>
              <a:picLocks noChangeAspect="1"/>
            </p:cNvPicPr>
            <p:nvPr/>
          </p:nvPicPr>
          <p:blipFill>
            <a:blip r:embed="rId6"/>
            <a:stretch>
              <a:fillRect/>
            </a:stretch>
          </p:blipFill>
          <p:spPr>
            <a:xfrm>
              <a:off x="2631333" y="3972596"/>
              <a:ext cx="1394768" cy="1308196"/>
            </a:xfrm>
            <a:prstGeom prst="rect">
              <a:avLst/>
            </a:prstGeom>
          </p:spPr>
        </p:pic>
      </p:grpSp>
    </p:spTree>
    <p:extLst>
      <p:ext uri="{BB962C8B-B14F-4D97-AF65-F5344CB8AC3E}">
        <p14:creationId xmlns:p14="http://schemas.microsoft.com/office/powerpoint/2010/main" val="13316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250"/>
                                        <p:tgtEl>
                                          <p:spTgt spid="5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100" fill="hold"/>
                                        <p:tgtEl>
                                          <p:spTgt spid="60"/>
                                        </p:tgtEl>
                                        <p:attrNameLst>
                                          <p:attrName>ppt_w</p:attrName>
                                        </p:attrNameLst>
                                      </p:cBhvr>
                                      <p:tavLst>
                                        <p:tav tm="0">
                                          <p:val>
                                            <p:fltVal val="0"/>
                                          </p:val>
                                        </p:tav>
                                        <p:tav tm="100000">
                                          <p:val>
                                            <p:strVal val="#ppt_w"/>
                                          </p:val>
                                        </p:tav>
                                      </p:tavLst>
                                    </p:anim>
                                    <p:anim calcmode="lin" valueType="num">
                                      <p:cBhvr>
                                        <p:cTn id="32" dur="100" fill="hold"/>
                                        <p:tgtEl>
                                          <p:spTgt spid="60"/>
                                        </p:tgtEl>
                                        <p:attrNameLst>
                                          <p:attrName>ppt_h</p:attrName>
                                        </p:attrNameLst>
                                      </p:cBhvr>
                                      <p:tavLst>
                                        <p:tav tm="0">
                                          <p:val>
                                            <p:fltVal val="0"/>
                                          </p:val>
                                        </p:tav>
                                        <p:tav tm="100000">
                                          <p:val>
                                            <p:strVal val="#ppt_h"/>
                                          </p:val>
                                        </p:tav>
                                      </p:tavLst>
                                    </p:anim>
                                    <p:animEffect transition="in" filter="fade">
                                      <p:cBhvr>
                                        <p:cTn id="33" dur="100"/>
                                        <p:tgtEl>
                                          <p:spTgt spid="60"/>
                                        </p:tgtEl>
                                      </p:cBhvr>
                                    </p:animEffect>
                                  </p:childTnLst>
                                </p:cTn>
                              </p:par>
                              <p:par>
                                <p:cTn id="34" presetID="53" presetClass="entr" presetSubtype="16"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100" fill="hold"/>
                                        <p:tgtEl>
                                          <p:spTgt spid="54"/>
                                        </p:tgtEl>
                                        <p:attrNameLst>
                                          <p:attrName>ppt_w</p:attrName>
                                        </p:attrNameLst>
                                      </p:cBhvr>
                                      <p:tavLst>
                                        <p:tav tm="0">
                                          <p:val>
                                            <p:fltVal val="0"/>
                                          </p:val>
                                        </p:tav>
                                        <p:tav tm="100000">
                                          <p:val>
                                            <p:strVal val="#ppt_w"/>
                                          </p:val>
                                        </p:tav>
                                      </p:tavLst>
                                    </p:anim>
                                    <p:anim calcmode="lin" valueType="num">
                                      <p:cBhvr>
                                        <p:cTn id="37" dur="100" fill="hold"/>
                                        <p:tgtEl>
                                          <p:spTgt spid="54"/>
                                        </p:tgtEl>
                                        <p:attrNameLst>
                                          <p:attrName>ppt_h</p:attrName>
                                        </p:attrNameLst>
                                      </p:cBhvr>
                                      <p:tavLst>
                                        <p:tav tm="0">
                                          <p:val>
                                            <p:fltVal val="0"/>
                                          </p:val>
                                        </p:tav>
                                        <p:tav tm="100000">
                                          <p:val>
                                            <p:strVal val="#ppt_h"/>
                                          </p:val>
                                        </p:tav>
                                      </p:tavLst>
                                    </p:anim>
                                    <p:animEffect transition="in" filter="fade">
                                      <p:cBhvr>
                                        <p:cTn id="38" dur="100"/>
                                        <p:tgtEl>
                                          <p:spTgt spid="5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100" fill="hold"/>
                                        <p:tgtEl>
                                          <p:spTgt spid="57"/>
                                        </p:tgtEl>
                                        <p:attrNameLst>
                                          <p:attrName>ppt_w</p:attrName>
                                        </p:attrNameLst>
                                      </p:cBhvr>
                                      <p:tavLst>
                                        <p:tav tm="0">
                                          <p:val>
                                            <p:fltVal val="0"/>
                                          </p:val>
                                        </p:tav>
                                        <p:tav tm="100000">
                                          <p:val>
                                            <p:strVal val="#ppt_w"/>
                                          </p:val>
                                        </p:tav>
                                      </p:tavLst>
                                    </p:anim>
                                    <p:anim calcmode="lin" valueType="num">
                                      <p:cBhvr>
                                        <p:cTn id="43" dur="100" fill="hold"/>
                                        <p:tgtEl>
                                          <p:spTgt spid="57"/>
                                        </p:tgtEl>
                                        <p:attrNameLst>
                                          <p:attrName>ppt_h</p:attrName>
                                        </p:attrNameLst>
                                      </p:cBhvr>
                                      <p:tavLst>
                                        <p:tav tm="0">
                                          <p:val>
                                            <p:fltVal val="0"/>
                                          </p:val>
                                        </p:tav>
                                        <p:tav tm="100000">
                                          <p:val>
                                            <p:strVal val="#ppt_h"/>
                                          </p:val>
                                        </p:tav>
                                      </p:tavLst>
                                    </p:anim>
                                    <p:animEffect transition="in" filter="fade">
                                      <p:cBhvr>
                                        <p:cTn id="44" dur="100"/>
                                        <p:tgtEl>
                                          <p:spTgt spid="5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p:cTn id="48" dur="100" fill="hold"/>
                                        <p:tgtEl>
                                          <p:spTgt spid="63"/>
                                        </p:tgtEl>
                                        <p:attrNameLst>
                                          <p:attrName>ppt_w</p:attrName>
                                        </p:attrNameLst>
                                      </p:cBhvr>
                                      <p:tavLst>
                                        <p:tav tm="0">
                                          <p:val>
                                            <p:fltVal val="0"/>
                                          </p:val>
                                        </p:tav>
                                        <p:tav tm="100000">
                                          <p:val>
                                            <p:strVal val="#ppt_w"/>
                                          </p:val>
                                        </p:tav>
                                      </p:tavLst>
                                    </p:anim>
                                    <p:anim calcmode="lin" valueType="num">
                                      <p:cBhvr>
                                        <p:cTn id="49" dur="100" fill="hold"/>
                                        <p:tgtEl>
                                          <p:spTgt spid="63"/>
                                        </p:tgtEl>
                                        <p:attrNameLst>
                                          <p:attrName>ppt_h</p:attrName>
                                        </p:attrNameLst>
                                      </p:cBhvr>
                                      <p:tavLst>
                                        <p:tav tm="0">
                                          <p:val>
                                            <p:fltVal val="0"/>
                                          </p:val>
                                        </p:tav>
                                        <p:tav tm="100000">
                                          <p:val>
                                            <p:strVal val="#ppt_h"/>
                                          </p:val>
                                        </p:tav>
                                      </p:tavLst>
                                    </p:anim>
                                    <p:animEffect transition="in" filter="fade">
                                      <p:cBhvr>
                                        <p:cTn id="50" dur="100"/>
                                        <p:tgtEl>
                                          <p:spTgt spid="6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100"/>
                                        <p:tgtEl>
                                          <p:spTgt spid="6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100"/>
                                        <p:tgtEl>
                                          <p:spTgt spid="7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
                                        <p:tgtEl>
                                          <p:spTgt spid="7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100"/>
                                        <p:tgtEl>
                                          <p:spTgt spid="82"/>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3028</Words>
  <Application>Microsoft Office PowerPoint</Application>
  <PresentationFormat>Geniş ekran</PresentationFormat>
  <Paragraphs>495</Paragraphs>
  <Slides>48</Slides>
  <Notes>47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48</vt:i4>
      </vt:variant>
    </vt:vector>
  </HeadingPairs>
  <TitlesOfParts>
    <vt:vector size="52"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EXPER</cp:lastModifiedBy>
  <cp:revision>261</cp:revision>
  <dcterms:created xsi:type="dcterms:W3CDTF">2016-11-17T08:54:28Z</dcterms:created>
  <dcterms:modified xsi:type="dcterms:W3CDTF">2021-03-11T06:30:30Z</dcterms:modified>
</cp:coreProperties>
</file>